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otu" charset="1" panose="00000000000000000000"/>
      <p:regular r:id="rId10"/>
    </p:embeddedFont>
    <p:embeddedFont>
      <p:font typeface="Times New Roman" charset="1" panose="02030502070405020303"/>
      <p:regular r:id="rId11"/>
    </p:embeddedFont>
    <p:embeddedFont>
      <p:font typeface="Times New Roman Bold" charset="1" panose="02030802070405020303"/>
      <p:regular r:id="rId12"/>
    </p:embeddedFont>
    <p:embeddedFont>
      <p:font typeface="Times New Roman Italics" charset="1" panose="02030502070405090303"/>
      <p:regular r:id="rId13"/>
    </p:embeddedFont>
    <p:embeddedFont>
      <p:font typeface="Times New Roman Bold Italics" charset="1" panose="02030802070405090303"/>
      <p:regular r:id="rId14"/>
    </p:embeddedFont>
    <p:embeddedFont>
      <p:font typeface="Times New Roman Medium" charset="1" panose="02030502070405020303"/>
      <p:regular r:id="rId15"/>
    </p:embeddedFont>
    <p:embeddedFont>
      <p:font typeface="Times New Roman Medium Italics" charset="1" panose="02030502070405090303"/>
      <p:regular r:id="rId16"/>
    </p:embeddedFont>
    <p:embeddedFont>
      <p:font typeface="Times New Roman Semi-Bold" charset="1" panose="02030702070405020303"/>
      <p:regular r:id="rId17"/>
    </p:embeddedFont>
    <p:embeddedFont>
      <p:font typeface="Times New Roman Semi-Bold Italics" charset="1" panose="02030702070405090303"/>
      <p:regular r:id="rId18"/>
    </p:embeddedFont>
    <p:embeddedFont>
      <p:font typeface="Times New Roman Ultra-Bold" charset="1" panose="02030902070405020303"/>
      <p:regular r:id="rId19"/>
    </p:embeddedFont>
    <p:embeddedFont>
      <p:font typeface="Public Sans" charset="1" panose="00000000000000000000"/>
      <p:regular r:id="rId20"/>
    </p:embeddedFont>
    <p:embeddedFont>
      <p:font typeface="Public Sans Bold" charset="1" panose="00000000000000000000"/>
      <p:regular r:id="rId21"/>
    </p:embeddedFont>
    <p:embeddedFont>
      <p:font typeface="Public Sans Italics" charset="1" panose="00000000000000000000"/>
      <p:regular r:id="rId22"/>
    </p:embeddedFont>
    <p:embeddedFont>
      <p:font typeface="Public Sans Bold Italics" charset="1" panose="00000000000000000000"/>
      <p:regular r:id="rId23"/>
    </p:embeddedFont>
    <p:embeddedFont>
      <p:font typeface="Public Sans Thin" charset="1" panose="00000000000000000000"/>
      <p:regular r:id="rId24"/>
    </p:embeddedFont>
    <p:embeddedFont>
      <p:font typeface="Public Sans Thin Italics" charset="1" panose="00000000000000000000"/>
      <p:regular r:id="rId25"/>
    </p:embeddedFont>
    <p:embeddedFont>
      <p:font typeface="Public Sans Medium" charset="1" panose="00000000000000000000"/>
      <p:regular r:id="rId26"/>
    </p:embeddedFont>
    <p:embeddedFont>
      <p:font typeface="Public Sans Medium Italics" charset="1" panose="00000000000000000000"/>
      <p:regular r:id="rId27"/>
    </p:embeddedFont>
    <p:embeddedFont>
      <p:font typeface="Public Sans Heavy" charset="1" panose="00000000000000000000"/>
      <p:regular r:id="rId28"/>
    </p:embeddedFont>
    <p:embeddedFont>
      <p:font typeface="Public Sans Heavy Italic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46" Target="slides/slide17.xml" Type="http://schemas.openxmlformats.org/officeDocument/2006/relationships/slide"/><Relationship Id="rId47" Target="slides/slide18.xml" Type="http://schemas.openxmlformats.org/officeDocument/2006/relationships/slide"/><Relationship Id="rId48" Target="slides/slide19.xml" Type="http://schemas.openxmlformats.org/officeDocument/2006/relationships/slide"/><Relationship Id="rId49" Target="slides/slide2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https://ieeexplore.ieee.org/stamp/stamp.jsp?tp=&amp;arnumber=9715322&amp;isnumber=9715284" TargetMode="External" Type="http://schemas.openxmlformats.org/officeDocument/2006/relationships/hyperlink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9.jpe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87213" y="3832252"/>
            <a:ext cx="3885094" cy="6913960"/>
            <a:chOff x="0" y="0"/>
            <a:chExt cx="1023235" cy="18209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3235" cy="1820961"/>
            </a:xfrm>
            <a:custGeom>
              <a:avLst/>
              <a:gdLst/>
              <a:ahLst/>
              <a:cxnLst/>
              <a:rect r="r" b="b" t="t" l="l"/>
              <a:pathLst>
                <a:path h="1820961" w="1023235">
                  <a:moveTo>
                    <a:pt x="0" y="0"/>
                  </a:moveTo>
                  <a:lnTo>
                    <a:pt x="1023235" y="0"/>
                  </a:lnTo>
                  <a:lnTo>
                    <a:pt x="1023235" y="1820961"/>
                  </a:lnTo>
                  <a:lnTo>
                    <a:pt x="0" y="1820961"/>
                  </a:lnTo>
                  <a:close/>
                </a:path>
              </a:pathLst>
            </a:custGeom>
            <a:solidFill>
              <a:srgbClr val="E6E1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23235" cy="18781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-1180882"/>
            <a:ext cx="18288000" cy="5370704"/>
            <a:chOff x="0" y="0"/>
            <a:chExt cx="24384000" cy="716093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27960" r="0" b="27960"/>
            <a:stretch>
              <a:fillRect/>
            </a:stretch>
          </p:blipFill>
          <p:spPr>
            <a:xfrm flipH="false" flipV="false">
              <a:off x="0" y="0"/>
              <a:ext cx="24384000" cy="7160939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1028700" y="1447843"/>
            <a:ext cx="417550" cy="528544"/>
          </a:xfrm>
          <a:custGeom>
            <a:avLst/>
            <a:gdLst/>
            <a:ahLst/>
            <a:cxnLst/>
            <a:rect r="r" b="b" t="t" l="l"/>
            <a:pathLst>
              <a:path h="528544" w="417550">
                <a:moveTo>
                  <a:pt x="0" y="0"/>
                </a:moveTo>
                <a:lnTo>
                  <a:pt x="417550" y="0"/>
                </a:lnTo>
                <a:lnTo>
                  <a:pt x="417550" y="528544"/>
                </a:lnTo>
                <a:lnTo>
                  <a:pt x="0" y="528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5314063" y="3609891"/>
            <a:ext cx="11945237" cy="0"/>
          </a:xfrm>
          <a:prstGeom prst="line">
            <a:avLst/>
          </a:prstGeom>
          <a:ln cap="flat" w="19050">
            <a:solidFill>
              <a:srgbClr val="FFF8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587579" y="4775836"/>
            <a:ext cx="12471821" cy="153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0"/>
              </a:lnSpc>
            </a:pPr>
            <a:r>
              <a:rPr lang="en-US" sz="3800">
                <a:solidFill>
                  <a:srgbClr val="000000"/>
                </a:solidFill>
                <a:latin typeface="Times New Roman Bold"/>
              </a:rPr>
              <a:t>MACHINE LEARNING AND SIMULATION-BASED FRAMEWORK FOR DISASTER PREPAREDNESS PREDICTION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41001" y="4737736"/>
            <a:ext cx="2283264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Gotu Bold"/>
              </a:rPr>
              <a:t>Presented By 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41001" y="5326311"/>
            <a:ext cx="3546999" cy="82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Gotu Bold"/>
              </a:rPr>
              <a:t>SHOWRIN RAHMAN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Gotu Bold"/>
              </a:rPr>
              <a:t>ID:21301033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46325" y="1456845"/>
            <a:ext cx="323176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8F1"/>
                </a:solidFill>
                <a:latin typeface="Gotu"/>
              </a:rPr>
              <a:t>Borcelle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741001" y="6332151"/>
            <a:ext cx="2283264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Gotu Bold"/>
              </a:rPr>
              <a:t>Presented For: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25309" y="6918890"/>
            <a:ext cx="3546999" cy="124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Gotu Bold"/>
              </a:rPr>
              <a:t>CSE 474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Gotu"/>
              </a:rPr>
              <a:t>SIMULATION AND MODELING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7579" y="6643300"/>
            <a:ext cx="13059400" cy="2268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Times New Roman"/>
              </a:rPr>
              <a:t>Z. Jiang, R. Ji, Y. Chen and W. Ji, "Machine Learning and Simulation-Based Framework for Disaster Preparedness Prediction," 2021 Winter Simulation Conference (WSC), Phoenix, AZ, USA, 2021, pp. 1-10, doi: 10.1109/WSC52266.2021.9715322.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</a:rPr>
              <a:t>URL: </a:t>
            </a:r>
            <a:r>
              <a:rPr lang="en-US" sz="2600" u="sng">
                <a:solidFill>
                  <a:srgbClr val="000000"/>
                </a:solidFill>
                <a:latin typeface="Times New Roman"/>
                <a:hlinkClick r:id="rId5" tooltip="https://ieeexplore.ieee.org/stamp/stamp.jsp?tp=&amp;arnumber=9715322&amp;isnumber=9715284"/>
              </a:rPr>
              <a:t>https://ieeexplore.ieee.org/stamp/stamp.jsp?tp=&amp;arnumber=9715322&amp;isnumber=9715284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F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4378" y="923925"/>
            <a:ext cx="17779243" cy="889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 Bold"/>
              </a:rPr>
              <a:t>CHALLENGES IN SURVEY DATA: </a:t>
            </a:r>
            <a:r>
              <a:rPr lang="en-US" sz="2400">
                <a:solidFill>
                  <a:srgbClr val="000000"/>
                </a:solidFill>
                <a:latin typeface="Times New Roman"/>
              </a:rPr>
              <a:t>SURVEY DATA FROM FEMA NHS MIGHT LACK COMPREHENSIVE DEMOGRAPHIC INFORMATION FOR SPECIFIC REGIONS AFFECTED BY DISASTERS.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 Bold"/>
              </a:rPr>
              <a:t>MONTE CARLO APPROACH: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 Bold"/>
              </a:rPr>
              <a:t>SIMULATION METHOD: </a:t>
            </a:r>
            <a:r>
              <a:rPr lang="en-US" sz="2400">
                <a:solidFill>
                  <a:srgbClr val="000000"/>
                </a:solidFill>
                <a:latin typeface="Times New Roman"/>
              </a:rPr>
              <a:t>UTILIZING MONTE CARLO APPROACH TO MIMIC RESIDENT DEMOGRAPHIC FEATURES.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 Bold"/>
              </a:rPr>
              <a:t>OBJECTIVE:</a:t>
            </a:r>
            <a:r>
              <a:rPr lang="en-US" sz="2400">
                <a:solidFill>
                  <a:srgbClr val="000000"/>
                </a:solidFill>
                <a:latin typeface="Times New Roman"/>
              </a:rPr>
              <a:t> TO FILL GAPS IN DEMOGRAPHIC INFORMATION, ENHANCING THE DATASET'S COMPLETENESS.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Times New Roman Bold"/>
              </a:rPr>
              <a:t>SIMULATION PROCEDURE: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 Bold"/>
              </a:rPr>
              <a:t>DATA COLLECTION:</a:t>
            </a:r>
            <a:r>
              <a:rPr lang="en-US" sz="2400">
                <a:solidFill>
                  <a:srgbClr val="000000"/>
                </a:solidFill>
                <a:latin typeface="Times New Roman"/>
              </a:rPr>
              <a:t>GATHER DISTRIBUTIONAL INFORMATION FROM THE TARGET COUNTY VIA USCB WEBSITE.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 Bold"/>
              </a:rPr>
              <a:t>SIMULATION PROCESS</a:t>
            </a:r>
            <a:r>
              <a:rPr lang="en-US" sz="2400">
                <a:solidFill>
                  <a:srgbClr val="000000"/>
                </a:solidFill>
                <a:latin typeface="Times New Roman"/>
              </a:rPr>
              <a:t>:SIMULATE INDIVIDUAL DEMOGRAPHIC FEATURES INDEPENDENTLY USING US CENSUS DATA.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GENERATE SAMPLES FOR MISSING FEATURES BASED ON CENSUS DISTRIBUTIONS.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COMBINE INDIVIDUAL FEATURES TO CREATE RESIDENT DEMOGRAPHIC PROFILES.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 Bold"/>
              </a:rPr>
              <a:t>RESULTANT DATASET: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CONSTRUCTION OF A DATASET FOR THE TARGET COUNTY WITH SIMULATED DEMOGRAPHIC INFORMATION.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 Bold"/>
              </a:rPr>
              <a:t>BENEFITS OF SIMULATION: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DATA ENRICHMENT: AUGMENTED DATASET IMPROVES PREDICTION ACCURACY.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PREDICTIVE ANALYSIS: ENHANCED DEMOGRAPHIC PROFILES ENABLE MORE PRECISE DISASTER PREPAREDNESS PREDICTIONS.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44236" y="344171"/>
            <a:ext cx="26353011" cy="684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9"/>
              </a:lnSpc>
            </a:pPr>
            <a:r>
              <a:rPr lang="en-US" sz="5199">
                <a:solidFill>
                  <a:srgbClr val="000000"/>
                </a:solidFill>
                <a:latin typeface="Gotu Bold"/>
              </a:rPr>
              <a:t>Resident Feature Simulation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5792" y="5508771"/>
            <a:ext cx="8498039" cy="4319906"/>
            <a:chOff x="0" y="0"/>
            <a:chExt cx="2238167" cy="11377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8167" cy="1137753"/>
            </a:xfrm>
            <a:custGeom>
              <a:avLst/>
              <a:gdLst/>
              <a:ahLst/>
              <a:cxnLst/>
              <a:rect r="r" b="b" t="t" l="l"/>
              <a:pathLst>
                <a:path h="1137753" w="2238167">
                  <a:moveTo>
                    <a:pt x="0" y="0"/>
                  </a:moveTo>
                  <a:lnTo>
                    <a:pt x="2238167" y="0"/>
                  </a:lnTo>
                  <a:lnTo>
                    <a:pt x="2238167" y="1137753"/>
                  </a:lnTo>
                  <a:lnTo>
                    <a:pt x="0" y="1137753"/>
                  </a:lnTo>
                  <a:close/>
                </a:path>
              </a:pathLst>
            </a:custGeom>
            <a:solidFill>
              <a:srgbClr val="E6E1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38167" cy="1194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5792" y="823594"/>
            <a:ext cx="8498039" cy="4319906"/>
            <a:chOff x="0" y="0"/>
            <a:chExt cx="2238167" cy="11377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38167" cy="1137753"/>
            </a:xfrm>
            <a:custGeom>
              <a:avLst/>
              <a:gdLst/>
              <a:ahLst/>
              <a:cxnLst/>
              <a:rect r="r" b="b" t="t" l="l"/>
              <a:pathLst>
                <a:path h="1137753" w="2238167">
                  <a:moveTo>
                    <a:pt x="0" y="0"/>
                  </a:moveTo>
                  <a:lnTo>
                    <a:pt x="2238167" y="0"/>
                  </a:lnTo>
                  <a:lnTo>
                    <a:pt x="2238167" y="1137753"/>
                  </a:lnTo>
                  <a:lnTo>
                    <a:pt x="0" y="1137753"/>
                  </a:lnTo>
                  <a:close/>
                </a:path>
              </a:pathLst>
            </a:custGeom>
            <a:solidFill>
              <a:srgbClr val="E6E1D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238167" cy="1194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5508771"/>
            <a:ext cx="8115300" cy="4319906"/>
            <a:chOff x="0" y="0"/>
            <a:chExt cx="2137363" cy="11377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7363" cy="1137753"/>
            </a:xfrm>
            <a:custGeom>
              <a:avLst/>
              <a:gdLst/>
              <a:ahLst/>
              <a:cxnLst/>
              <a:rect r="r" b="b" t="t" l="l"/>
              <a:pathLst>
                <a:path h="1137753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1137753"/>
                  </a:lnTo>
                  <a:lnTo>
                    <a:pt x="0" y="1137753"/>
                  </a:lnTo>
                  <a:close/>
                </a:path>
              </a:pathLst>
            </a:custGeom>
            <a:solidFill>
              <a:srgbClr val="E6E1D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137363" cy="1194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441789" y="1371708"/>
            <a:ext cx="2160745" cy="2233329"/>
          </a:xfrm>
          <a:custGeom>
            <a:avLst/>
            <a:gdLst/>
            <a:ahLst/>
            <a:cxnLst/>
            <a:rect r="r" b="b" t="t" l="l"/>
            <a:pathLst>
              <a:path h="2233329" w="2160745">
                <a:moveTo>
                  <a:pt x="0" y="0"/>
                </a:moveTo>
                <a:lnTo>
                  <a:pt x="2160745" y="0"/>
                </a:lnTo>
                <a:lnTo>
                  <a:pt x="2160745" y="2233328"/>
                </a:lnTo>
                <a:lnTo>
                  <a:pt x="0" y="2233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61175" y="923925"/>
            <a:ext cx="7807274" cy="3846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Times New Roman"/>
              </a:rPr>
              <a:t>Data Limitations:</a:t>
            </a:r>
          </a:p>
          <a:p>
            <a:pPr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mes New Roman"/>
              </a:rPr>
              <a:t>Availability: NHS dataset limited to 2017 and 2018.</a:t>
            </a:r>
          </a:p>
          <a:p>
            <a:pPr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mes New Roman"/>
              </a:rPr>
              <a:t>Imbalance: Imbalanced data across counties and states due to survey limitations.</a:t>
            </a:r>
          </a:p>
          <a:p>
            <a:pPr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mes New Roman"/>
              </a:rPr>
              <a:t>Coverage: Limited coverage, especially in smaller counties, as shown</a:t>
            </a:r>
          </a:p>
          <a:p>
            <a:pPr>
              <a:lnSpc>
                <a:spcPts val="377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441789" y="5860872"/>
            <a:ext cx="7519723" cy="3397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15"/>
              </a:lnSpc>
            </a:pPr>
            <a:r>
              <a:rPr lang="en-US" sz="2367">
                <a:solidFill>
                  <a:srgbClr val="000000"/>
                </a:solidFill>
                <a:latin typeface="Times New Roman"/>
              </a:rPr>
              <a:t>FOCUS STATES:</a:t>
            </a:r>
          </a:p>
          <a:p>
            <a:pPr>
              <a:lnSpc>
                <a:spcPts val="3315"/>
              </a:lnSpc>
            </a:pPr>
          </a:p>
          <a:p>
            <a:pPr marL="511251" indent="-255625" lvl="1">
              <a:lnSpc>
                <a:spcPts val="3315"/>
              </a:lnSpc>
              <a:buFont typeface="Arial"/>
              <a:buChar char="•"/>
            </a:pPr>
            <a:r>
              <a:rPr lang="en-US" sz="2367">
                <a:solidFill>
                  <a:srgbClr val="000000"/>
                </a:solidFill>
                <a:latin typeface="Times New Roman"/>
              </a:rPr>
              <a:t>STATES INCLUDED: ALABAMA, FLORIDA, GEORGIA, LOUISIANA, SOUTH CAROLINA, TEXAS.</a:t>
            </a:r>
          </a:p>
          <a:p>
            <a:pPr marL="511251" indent="-255625" lvl="1">
              <a:lnSpc>
                <a:spcPts val="3315"/>
              </a:lnSpc>
              <a:buFont typeface="Arial"/>
              <a:buChar char="•"/>
            </a:pPr>
            <a:r>
              <a:rPr lang="en-US" sz="2367">
                <a:solidFill>
                  <a:srgbClr val="000000"/>
                </a:solidFill>
                <a:latin typeface="Times New Roman"/>
              </a:rPr>
              <a:t>RATIONALE: THESE STATES AFFECTED BY HURRICANES (2016-2018) CHOSEN FOR FOCUSED ANALYSIS.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02534" y="1442527"/>
            <a:ext cx="6118213" cy="202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Gotu Bold"/>
              </a:rPr>
              <a:t>DATA PREPARATION AND EXPLORATORY 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1175" y="5927554"/>
            <a:ext cx="7225406" cy="3387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DATA FILTERING AND CLEANING: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FILTERED DATA: 1263 OBSERVATIONS FOR 2017 NHS, 1240 FOR 2018 NHS.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DATA CLEANING: REMOVED MISSING VALUES; 1001 SAMPLES (2017) AND 724 SAMPLES (2018) REMAINED FOR MODEL CONSTRUCTION.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86307" y="383180"/>
            <a:ext cx="11622552" cy="4356855"/>
          </a:xfrm>
          <a:custGeom>
            <a:avLst/>
            <a:gdLst/>
            <a:ahLst/>
            <a:cxnLst/>
            <a:rect r="r" b="b" t="t" l="l"/>
            <a:pathLst>
              <a:path h="4356855" w="11622552">
                <a:moveTo>
                  <a:pt x="0" y="0"/>
                </a:moveTo>
                <a:lnTo>
                  <a:pt x="11622552" y="0"/>
                </a:lnTo>
                <a:lnTo>
                  <a:pt x="11622552" y="4356855"/>
                </a:lnTo>
                <a:lnTo>
                  <a:pt x="0" y="4356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16853" y="5682456"/>
            <a:ext cx="12092006" cy="3859625"/>
          </a:xfrm>
          <a:custGeom>
            <a:avLst/>
            <a:gdLst/>
            <a:ahLst/>
            <a:cxnLst/>
            <a:rect r="r" b="b" t="t" l="l"/>
            <a:pathLst>
              <a:path h="3859625" w="12092006">
                <a:moveTo>
                  <a:pt x="0" y="0"/>
                </a:moveTo>
                <a:lnTo>
                  <a:pt x="12092006" y="0"/>
                </a:lnTo>
                <a:lnTo>
                  <a:pt x="12092006" y="3859625"/>
                </a:lnTo>
                <a:lnTo>
                  <a:pt x="0" y="3859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5672" y="4804433"/>
            <a:ext cx="18288000" cy="563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7"/>
              </a:lnSpc>
              <a:spcBef>
                <a:spcPct val="0"/>
              </a:spcBef>
            </a:pPr>
            <a:r>
              <a:rPr lang="en-US" sz="2969">
                <a:solidFill>
                  <a:srgbClr val="000000"/>
                </a:solidFill>
                <a:latin typeface="Times New Roman Bold"/>
              </a:rPr>
              <a:t>VARIABLE DESCRIPTION:</a:t>
            </a:r>
            <a:r>
              <a:rPr lang="en-US" sz="2969">
                <a:solidFill>
                  <a:srgbClr val="000000"/>
                </a:solidFill>
                <a:latin typeface="Times New Roman"/>
              </a:rPr>
              <a:t>DETAILED OVERVIEW OF VARIABLES USED IN THE ANALYSIS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13439" y="-372123"/>
            <a:ext cx="12406270" cy="11031247"/>
            <a:chOff x="0" y="0"/>
            <a:chExt cx="3267495" cy="29053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67495" cy="2905349"/>
            </a:xfrm>
            <a:custGeom>
              <a:avLst/>
              <a:gdLst/>
              <a:ahLst/>
              <a:cxnLst/>
              <a:rect r="r" b="b" t="t" l="l"/>
              <a:pathLst>
                <a:path h="2905349" w="3267495">
                  <a:moveTo>
                    <a:pt x="0" y="0"/>
                  </a:moveTo>
                  <a:lnTo>
                    <a:pt x="3267495" y="0"/>
                  </a:lnTo>
                  <a:lnTo>
                    <a:pt x="3267495" y="2905349"/>
                  </a:lnTo>
                  <a:lnTo>
                    <a:pt x="0" y="2905349"/>
                  </a:lnTo>
                  <a:close/>
                </a:path>
              </a:pathLst>
            </a:custGeom>
            <a:solidFill>
              <a:srgbClr val="E6E1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3267495" cy="3019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15864"/>
            <a:ext cx="6213439" cy="5729081"/>
            <a:chOff x="0" y="0"/>
            <a:chExt cx="8284585" cy="763877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941" t="0" r="1941" b="0"/>
            <a:stretch>
              <a:fillRect/>
            </a:stretch>
          </p:blipFill>
          <p:spPr>
            <a:xfrm flipH="false" flipV="false">
              <a:off x="0" y="0"/>
              <a:ext cx="8284585" cy="7638775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425672" y="7616023"/>
            <a:ext cx="9361612" cy="1140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0"/>
              </a:lnSpc>
            </a:pPr>
            <a:r>
              <a:rPr lang="en-US" sz="4400">
                <a:solidFill>
                  <a:srgbClr val="000000"/>
                </a:solidFill>
                <a:latin typeface="Gotu Bold"/>
              </a:rPr>
              <a:t>Feature Selection</a:t>
            </a:r>
          </a:p>
          <a:p>
            <a:pPr>
              <a:lnSpc>
                <a:spcPts val="4400"/>
              </a:lnSpc>
            </a:pPr>
            <a:r>
              <a:rPr lang="en-US" sz="4400">
                <a:solidFill>
                  <a:srgbClr val="000000"/>
                </a:solidFill>
                <a:latin typeface="Gotu Bold"/>
              </a:rPr>
              <a:t> and Model Training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04494" y="2366908"/>
            <a:ext cx="413408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213439" y="532447"/>
            <a:ext cx="12074561" cy="9145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 Semi-Bold"/>
              </a:rPr>
              <a:t>FE</a:t>
            </a:r>
            <a:r>
              <a:rPr lang="en-US" sz="1800">
                <a:solidFill>
                  <a:srgbClr val="000000"/>
                </a:solidFill>
                <a:latin typeface="Times New Roman Semi-Bold"/>
              </a:rPr>
              <a:t>ATURE SELECTION:</a:t>
            </a:r>
          </a:p>
          <a:p>
            <a:pPr marL="777240" indent="-259080" lvl="2">
              <a:lnSpc>
                <a:spcPts val="2520"/>
              </a:lnSpc>
              <a:spcBef>
                <a:spcPct val="0"/>
              </a:spcBef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Times New Roman Semi-Bold"/>
              </a:rPr>
              <a:t>LITERATURE BASIS:</a:t>
            </a:r>
            <a:r>
              <a:rPr lang="en-US" sz="1800">
                <a:solidFill>
                  <a:srgbClr val="000000"/>
                </a:solidFill>
                <a:latin typeface="Times New Roman"/>
              </a:rPr>
              <a:t> I</a:t>
            </a:r>
            <a:r>
              <a:rPr lang="en-US" sz="1800">
                <a:solidFill>
                  <a:srgbClr val="000000"/>
                </a:solidFill>
                <a:latin typeface="Times New Roman"/>
              </a:rPr>
              <a:t>NITI</a:t>
            </a:r>
            <a:r>
              <a:rPr lang="en-US" sz="180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1800">
                <a:solidFill>
                  <a:srgbClr val="000000"/>
                </a:solidFill>
                <a:latin typeface="Times New Roman"/>
              </a:rPr>
              <a:t>L VARIABLES FROM EXISTING RESEARCH (KIM AND ZAKOUR 2017; DONNER AND LAVARIEGA-MONTFORTI 2018) HIGHLIGHTING DEMOGRAPHIC FEATURES AND DISASTER EXPERIENCE.</a:t>
            </a:r>
          </a:p>
          <a:p>
            <a:pPr marL="777240" indent="-259080" lvl="2">
              <a:lnSpc>
                <a:spcPts val="2520"/>
              </a:lnSpc>
              <a:spcBef>
                <a:spcPct val="0"/>
              </a:spcBef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Times New Roman Semi-Bold"/>
              </a:rPr>
              <a:t>BEST SUBSET SELECTION METHOD:</a:t>
            </a:r>
            <a:r>
              <a:rPr lang="en-US" sz="1800">
                <a:solidFill>
                  <a:srgbClr val="000000"/>
                </a:solidFill>
                <a:latin typeface="Times New Roman"/>
              </a:rPr>
              <a:t> UTILIZED TO OPTIMIZE FEATURE SET FOR EACH MODEL.</a:t>
            </a:r>
          </a:p>
          <a:p>
            <a:pPr marL="777240" indent="-259080" lvl="2">
              <a:lnSpc>
                <a:spcPts val="2520"/>
              </a:lnSpc>
              <a:spcBef>
                <a:spcPct val="0"/>
              </a:spcBef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Times New Roman Semi-Bold"/>
              </a:rPr>
              <a:t>OPTIMAL FEATURES:</a:t>
            </a:r>
            <a:r>
              <a:rPr lang="en-US" sz="1800">
                <a:solidFill>
                  <a:srgbClr val="000000"/>
                </a:solidFill>
                <a:latin typeface="Times New Roman"/>
              </a:rPr>
              <a:t> AGE, INCOME, AND DISASTER EXPERIENCE IDENTIFIED AS SIGNIFICANT PREDICTORS ACROSS ALL MODELS.</a:t>
            </a:r>
          </a:p>
          <a:p>
            <a:pPr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 Semi-Bold"/>
              </a:rPr>
              <a:t>MODEL PARAMETER FINE-TUNING:</a:t>
            </a:r>
          </a:p>
          <a:p>
            <a:pPr marL="777240" indent="-259080" lvl="2">
              <a:lnSpc>
                <a:spcPts val="2520"/>
              </a:lnSpc>
              <a:spcBef>
                <a:spcPct val="0"/>
              </a:spcBef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Times New Roman Semi-Bold"/>
              </a:rPr>
              <a:t>LOGISTIC REGRESSION:</a:t>
            </a:r>
          </a:p>
          <a:p>
            <a:pPr marL="1165860" indent="-291465" lvl="3">
              <a:lnSpc>
                <a:spcPts val="2520"/>
              </a:lnSpc>
              <a:spcBef>
                <a:spcPct val="0"/>
              </a:spcBef>
              <a:buFont typeface="Arial"/>
              <a:buChar char="￭"/>
            </a:pPr>
            <a:r>
              <a:rPr lang="en-US" sz="1800">
                <a:solidFill>
                  <a:srgbClr val="000000"/>
                </a:solidFill>
                <a:latin typeface="Times New Roman"/>
              </a:rPr>
              <a:t>LINK: LOGIT</a:t>
            </a:r>
          </a:p>
          <a:p>
            <a:pPr marL="1165860" indent="-291465" lvl="3">
              <a:lnSpc>
                <a:spcPts val="2520"/>
              </a:lnSpc>
              <a:spcBef>
                <a:spcPct val="0"/>
              </a:spcBef>
              <a:buFont typeface="Arial"/>
              <a:buChar char="￭"/>
            </a:pPr>
            <a:r>
              <a:rPr lang="en-US" sz="1800">
                <a:solidFill>
                  <a:srgbClr val="000000"/>
                </a:solidFill>
                <a:latin typeface="Times New Roman"/>
              </a:rPr>
              <a:t>COST: 1</a:t>
            </a:r>
          </a:p>
          <a:p>
            <a:pPr marL="777240" indent="-259080" lvl="2">
              <a:lnSpc>
                <a:spcPts val="2520"/>
              </a:lnSpc>
              <a:spcBef>
                <a:spcPct val="0"/>
              </a:spcBef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Times New Roman Semi-Bold"/>
              </a:rPr>
              <a:t>SUPPORT VECTOR MACHINE (SVM):</a:t>
            </a:r>
          </a:p>
          <a:p>
            <a:pPr marL="1165860" indent="-291465" lvl="3">
              <a:lnSpc>
                <a:spcPts val="2520"/>
              </a:lnSpc>
              <a:spcBef>
                <a:spcPct val="0"/>
              </a:spcBef>
              <a:buFont typeface="Arial"/>
              <a:buChar char="￭"/>
            </a:pPr>
            <a:r>
              <a:rPr lang="en-US" sz="1800">
                <a:solidFill>
                  <a:srgbClr val="000000"/>
                </a:solidFill>
                <a:latin typeface="Times New Roman"/>
              </a:rPr>
              <a:t>KERNEL: LINEAR</a:t>
            </a:r>
          </a:p>
          <a:p>
            <a:pPr marL="1165860" indent="-291465" lvl="3">
              <a:lnSpc>
                <a:spcPts val="2520"/>
              </a:lnSpc>
              <a:spcBef>
                <a:spcPct val="0"/>
              </a:spcBef>
              <a:buFont typeface="Arial"/>
              <a:buChar char="￭"/>
            </a:pPr>
            <a:r>
              <a:rPr lang="en-US" sz="1800">
                <a:solidFill>
                  <a:srgbClr val="000000"/>
                </a:solidFill>
                <a:latin typeface="Times New Roman"/>
              </a:rPr>
              <a:t>COST: 1</a:t>
            </a:r>
          </a:p>
          <a:p>
            <a:pPr marL="777240" indent="-259080" lvl="2">
              <a:lnSpc>
                <a:spcPts val="2520"/>
              </a:lnSpc>
              <a:spcBef>
                <a:spcPct val="0"/>
              </a:spcBef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Times New Roman Semi-Bold"/>
              </a:rPr>
              <a:t>RANDOM FOREST:</a:t>
            </a:r>
          </a:p>
          <a:p>
            <a:pPr marL="1165860" indent="-291465" lvl="3">
              <a:lnSpc>
                <a:spcPts val="2520"/>
              </a:lnSpc>
              <a:spcBef>
                <a:spcPct val="0"/>
              </a:spcBef>
              <a:buFont typeface="Arial"/>
              <a:buChar char="￭"/>
            </a:pPr>
            <a:r>
              <a:rPr lang="en-US" sz="1800">
                <a:solidFill>
                  <a:srgbClr val="000000"/>
                </a:solidFill>
                <a:latin typeface="Times New Roman"/>
              </a:rPr>
              <a:t>NUMBER OF TREES (NTREE): 2500</a:t>
            </a:r>
          </a:p>
          <a:p>
            <a:pPr marL="1165860" indent="-291465" lvl="3">
              <a:lnSpc>
                <a:spcPts val="2520"/>
              </a:lnSpc>
              <a:spcBef>
                <a:spcPct val="0"/>
              </a:spcBef>
              <a:buFont typeface="Arial"/>
              <a:buChar char="￭"/>
            </a:pPr>
            <a:r>
              <a:rPr lang="en-US" sz="1800">
                <a:solidFill>
                  <a:srgbClr val="000000"/>
                </a:solidFill>
                <a:latin typeface="Times New Roman"/>
              </a:rPr>
              <a:t>NUMBER OF VARIABLES (MTRY): 3</a:t>
            </a:r>
          </a:p>
          <a:p>
            <a:pPr marL="777240" indent="-259080" lvl="2">
              <a:lnSpc>
                <a:spcPts val="2520"/>
              </a:lnSpc>
              <a:spcBef>
                <a:spcPct val="0"/>
              </a:spcBef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Times New Roman Semi-Bold"/>
              </a:rPr>
              <a:t>XGBOOST:</a:t>
            </a:r>
          </a:p>
          <a:p>
            <a:pPr marL="1165860" indent="-291465" lvl="3">
              <a:lnSpc>
                <a:spcPts val="2520"/>
              </a:lnSpc>
              <a:spcBef>
                <a:spcPct val="0"/>
              </a:spcBef>
              <a:buFont typeface="Arial"/>
              <a:buChar char="￭"/>
            </a:pPr>
            <a:r>
              <a:rPr lang="en-US" sz="1800">
                <a:solidFill>
                  <a:srgbClr val="000000"/>
                </a:solidFill>
                <a:latin typeface="Times New Roman"/>
              </a:rPr>
              <a:t>MAXIMUM </a:t>
            </a:r>
            <a:r>
              <a:rPr lang="en-US" sz="1800">
                <a:solidFill>
                  <a:srgbClr val="000000"/>
                </a:solidFill>
                <a:latin typeface="Times New Roman"/>
              </a:rPr>
              <a:t>DE</a:t>
            </a:r>
            <a:r>
              <a:rPr lang="en-US" sz="1800">
                <a:solidFill>
                  <a:srgbClr val="000000"/>
                </a:solidFill>
                <a:latin typeface="Times New Roman"/>
              </a:rPr>
              <a:t>PTH: 2</a:t>
            </a:r>
          </a:p>
          <a:p>
            <a:pPr marL="1165860" indent="-291465" lvl="3">
              <a:lnSpc>
                <a:spcPts val="2520"/>
              </a:lnSpc>
              <a:spcBef>
                <a:spcPct val="0"/>
              </a:spcBef>
              <a:buFont typeface="Arial"/>
              <a:buChar char="￭"/>
            </a:pPr>
            <a:r>
              <a:rPr lang="en-US" sz="1800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1800">
                <a:solidFill>
                  <a:srgbClr val="000000"/>
                </a:solidFill>
                <a:latin typeface="Times New Roman"/>
              </a:rPr>
              <a:t>INI</a:t>
            </a:r>
            <a:r>
              <a:rPr lang="en-US" sz="1800">
                <a:solidFill>
                  <a:srgbClr val="000000"/>
                </a:solidFill>
                <a:latin typeface="Times New Roman"/>
              </a:rPr>
              <a:t>MUM CHILD WEIGHT: 1</a:t>
            </a:r>
          </a:p>
          <a:p>
            <a:pPr marL="1165860" indent="-291465" lvl="3">
              <a:lnSpc>
                <a:spcPts val="2520"/>
              </a:lnSpc>
              <a:spcBef>
                <a:spcPct val="0"/>
              </a:spcBef>
              <a:buFont typeface="Arial"/>
              <a:buChar char="￭"/>
            </a:pPr>
            <a:r>
              <a:rPr lang="en-US" sz="1800">
                <a:solidFill>
                  <a:srgbClr val="000000"/>
                </a:solidFill>
                <a:latin typeface="Times New Roman"/>
              </a:rPr>
              <a:t>ETA: 0.3</a:t>
            </a:r>
          </a:p>
          <a:p>
            <a:pPr marL="1165860" indent="-291465" lvl="3">
              <a:lnSpc>
                <a:spcPts val="2520"/>
              </a:lnSpc>
              <a:spcBef>
                <a:spcPct val="0"/>
              </a:spcBef>
              <a:buFont typeface="Arial"/>
              <a:buChar char="￭"/>
            </a:pPr>
            <a:r>
              <a:rPr lang="en-US" sz="1800">
                <a:solidFill>
                  <a:srgbClr val="000000"/>
                </a:solidFill>
                <a:latin typeface="Times New Roman"/>
              </a:rPr>
              <a:t>OBJEC</a:t>
            </a:r>
            <a:r>
              <a:rPr lang="en-US" sz="1800">
                <a:solidFill>
                  <a:srgbClr val="000000"/>
                </a:solidFill>
                <a:latin typeface="Times New Roman"/>
              </a:rPr>
              <a:t>TI</a:t>
            </a:r>
            <a:r>
              <a:rPr lang="en-US" sz="1800">
                <a:solidFill>
                  <a:srgbClr val="000000"/>
                </a:solidFill>
                <a:latin typeface="Times New Roman"/>
              </a:rPr>
              <a:t>VE: BI</a:t>
            </a:r>
            <a:r>
              <a:rPr lang="en-US" sz="180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1800">
                <a:solidFill>
                  <a:srgbClr val="000000"/>
                </a:solidFill>
                <a:latin typeface="Times New Roman"/>
              </a:rPr>
              <a:t>ARY:L</a:t>
            </a:r>
            <a:r>
              <a:rPr lang="en-US" sz="1800">
                <a:solidFill>
                  <a:srgbClr val="000000"/>
                </a:solidFill>
                <a:latin typeface="Times New Roman"/>
              </a:rPr>
              <a:t>O</a:t>
            </a:r>
            <a:r>
              <a:rPr lang="en-US" sz="1800">
                <a:solidFill>
                  <a:srgbClr val="000000"/>
                </a:solidFill>
                <a:latin typeface="Times New Roman"/>
              </a:rPr>
              <a:t>G</a:t>
            </a:r>
            <a:r>
              <a:rPr lang="en-US" sz="1800">
                <a:solidFill>
                  <a:srgbClr val="000000"/>
                </a:solidFill>
                <a:latin typeface="Times New Roman"/>
              </a:rPr>
              <a:t>IS</a:t>
            </a:r>
            <a:r>
              <a:rPr lang="en-US" sz="1800">
                <a:solidFill>
                  <a:srgbClr val="000000"/>
                </a:solidFill>
                <a:latin typeface="Times New Roman"/>
              </a:rPr>
              <a:t>TIC</a:t>
            </a:r>
          </a:p>
          <a:p>
            <a:pPr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 Semi-Bold"/>
              </a:rPr>
              <a:t>EVALUATION METRIC:</a:t>
            </a:r>
          </a:p>
          <a:p>
            <a:pPr marL="777240" indent="-259080" lvl="2">
              <a:lnSpc>
                <a:spcPts val="2520"/>
              </a:lnSpc>
              <a:spcBef>
                <a:spcPct val="0"/>
              </a:spcBef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Times New Roman Semi-Bold"/>
              </a:rPr>
              <a:t>PREDICTION ACCURACY:</a:t>
            </a:r>
            <a:r>
              <a:rPr lang="en-US" sz="180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800">
                <a:solidFill>
                  <a:srgbClr val="000000"/>
                </a:solidFill>
                <a:latin typeface="Times New Roman"/>
              </a:rPr>
              <a:t>USED TO ASSESS MODEL PERFORMANCE DURING PARAMETER FINE-TUNING.</a:t>
            </a:r>
          </a:p>
          <a:p>
            <a:pPr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 Semi-Bold"/>
              </a:rPr>
              <a:t>RESULT VALIDATION:</a:t>
            </a:r>
          </a:p>
          <a:p>
            <a:pPr marL="777240" indent="-259080" lvl="2">
              <a:lnSpc>
                <a:spcPts val="2520"/>
              </a:lnSpc>
              <a:spcBef>
                <a:spcPct val="0"/>
              </a:spcBef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Times New Roman"/>
              </a:rPr>
              <a:t>PARAMETERS SELECTED THROUGH RIGOROUS COMPARISON WITH TESTING DATA TO ENSURE ROBUSTNESS.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82057" y="2811409"/>
            <a:ext cx="10761598" cy="4271009"/>
          </a:xfrm>
          <a:custGeom>
            <a:avLst/>
            <a:gdLst/>
            <a:ahLst/>
            <a:cxnLst/>
            <a:rect r="r" b="b" t="t" l="l"/>
            <a:pathLst>
              <a:path h="4271009" w="10761598">
                <a:moveTo>
                  <a:pt x="0" y="0"/>
                </a:moveTo>
                <a:lnTo>
                  <a:pt x="10761598" y="0"/>
                </a:lnTo>
                <a:lnTo>
                  <a:pt x="10761598" y="4271009"/>
                </a:lnTo>
                <a:lnTo>
                  <a:pt x="0" y="4271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82057" y="7231440"/>
            <a:ext cx="18288000" cy="563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7"/>
              </a:lnSpc>
              <a:spcBef>
                <a:spcPct val="0"/>
              </a:spcBef>
            </a:pPr>
            <a:r>
              <a:rPr lang="en-US" sz="2969">
                <a:solidFill>
                  <a:srgbClr val="000000"/>
                </a:solidFill>
                <a:latin typeface="Times New Roman Bold"/>
              </a:rPr>
              <a:t>POTENTIAL PARAMETER SETTING AND FINE-TUNING RESULTS.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4400" y="7966724"/>
            <a:ext cx="15899200" cy="1710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 Bold"/>
              </a:rPr>
              <a:t>FINE-TUNED PARAMETER SETTINGS:</a:t>
            </a:r>
          </a:p>
          <a:p>
            <a:pPr algn="just">
              <a:lnSpc>
                <a:spcPts val="3360"/>
              </a:lnSpc>
              <a:spcBef>
                <a:spcPct val="0"/>
              </a:spcBef>
            </a:pPr>
          </a:p>
          <a:p>
            <a:pPr algn="just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PROVIDES AN OVERVIEW OF POTENTIAL PARAMETER SETTINGS AND THE SELECTED VALUES FOR EACH MODEL.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4350" y="262519"/>
            <a:ext cx="18068964" cy="2548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5" indent="-259082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 Bold"/>
              </a:rPr>
              <a:t>EVALUATION METRIC:</a:t>
            </a:r>
          </a:p>
          <a:p>
            <a:pPr marL="1036330" indent="-345443" lvl="2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PREDICTION ACCURACY: USED TO ASSESS MODEL PERFORMANCE DURING PARAMETER FINE-TUNING.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 Bold"/>
              </a:rPr>
              <a:t>RESULT VALIDATION:</a:t>
            </a:r>
          </a:p>
          <a:p>
            <a:pPr marL="1036330" indent="-345443" lvl="2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PARAMETERS SELECTED THROUGH RIGOROUS COMPARISON WITH TESTING DATA TO ENSURE ROBUSTNESS.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67" y="8662689"/>
            <a:ext cx="575733" cy="575733"/>
          </a:xfrm>
          <a:custGeom>
            <a:avLst/>
            <a:gdLst/>
            <a:ahLst/>
            <a:cxnLst/>
            <a:rect r="r" b="b" t="t" l="l"/>
            <a:pathLst>
              <a:path h="575733" w="575733">
                <a:moveTo>
                  <a:pt x="0" y="0"/>
                </a:moveTo>
                <a:lnTo>
                  <a:pt x="575733" y="0"/>
                </a:lnTo>
                <a:lnTo>
                  <a:pt x="575733" y="575733"/>
                </a:lnTo>
                <a:lnTo>
                  <a:pt x="0" y="575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5854027" y="8662689"/>
            <a:ext cx="575733" cy="575733"/>
          </a:xfrm>
          <a:custGeom>
            <a:avLst/>
            <a:gdLst/>
            <a:ahLst/>
            <a:cxnLst/>
            <a:rect r="r" b="b" t="t" l="l"/>
            <a:pathLst>
              <a:path h="575733" w="575733">
                <a:moveTo>
                  <a:pt x="575733" y="575733"/>
                </a:moveTo>
                <a:lnTo>
                  <a:pt x="0" y="575733"/>
                </a:lnTo>
                <a:lnTo>
                  <a:pt x="0" y="0"/>
                </a:lnTo>
                <a:lnTo>
                  <a:pt x="575733" y="0"/>
                </a:lnTo>
                <a:lnTo>
                  <a:pt x="575733" y="57573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28" y="7531649"/>
            <a:ext cx="10761598" cy="2421360"/>
          </a:xfrm>
          <a:custGeom>
            <a:avLst/>
            <a:gdLst/>
            <a:ahLst/>
            <a:cxnLst/>
            <a:rect r="r" b="b" t="t" l="l"/>
            <a:pathLst>
              <a:path h="2421360" w="10761598">
                <a:moveTo>
                  <a:pt x="0" y="0"/>
                </a:moveTo>
                <a:lnTo>
                  <a:pt x="10761599" y="0"/>
                </a:lnTo>
                <a:lnTo>
                  <a:pt x="10761599" y="2421360"/>
                </a:lnTo>
                <a:lnTo>
                  <a:pt x="0" y="24213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3028" y="1210860"/>
            <a:ext cx="10155917" cy="632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 Bold"/>
              </a:rPr>
              <a:t>EVALUATION METRICS: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 Bold"/>
              </a:rPr>
              <a:t>ACCURACY: </a:t>
            </a:r>
            <a:r>
              <a:rPr lang="en-US" sz="2400">
                <a:solidFill>
                  <a:srgbClr val="000000"/>
                </a:solidFill>
                <a:latin typeface="Times New Roman"/>
              </a:rPr>
              <a:t>PROPORTION OF CORRECTLY CLASSIFIED INSTANCES.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 Bold"/>
              </a:rPr>
              <a:t>SPECIFICITY:</a:t>
            </a:r>
            <a:r>
              <a:rPr lang="en-US" sz="2400">
                <a:solidFill>
                  <a:srgbClr val="000000"/>
                </a:solidFill>
                <a:latin typeface="Times New Roman"/>
              </a:rPr>
              <a:t> PROPORTION OF ACTUAL NEGATIVES CORRECTLY IDENTIFIED.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 Bold"/>
              </a:rPr>
              <a:t>F1 SCORE: </a:t>
            </a:r>
            <a:r>
              <a:rPr lang="en-US" sz="2400">
                <a:solidFill>
                  <a:srgbClr val="000000"/>
                </a:solidFill>
                <a:latin typeface="Times New Roman"/>
              </a:rPr>
              <a:t>HARMONIC MEAN OF PRECISION AND RECALL, SUITABLE FOR IMBALANCED DATA.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 Bold"/>
              </a:rPr>
              <a:t>EVALUATION FORMULAS: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 Bold"/>
              </a:rPr>
              <a:t>PRECISION: </a:t>
            </a:r>
            <a:r>
              <a:rPr lang="en-US" sz="2400">
                <a:solidFill>
                  <a:srgbClr val="000000"/>
                </a:solidFill>
                <a:latin typeface="Times New Roman"/>
              </a:rPr>
              <a:t>TP / (TP + FP)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 Bold"/>
              </a:rPr>
              <a:t>RECALL: T</a:t>
            </a:r>
            <a:r>
              <a:rPr lang="en-US" sz="2400">
                <a:solidFill>
                  <a:srgbClr val="000000"/>
                </a:solidFill>
                <a:latin typeface="Times New Roman"/>
              </a:rPr>
              <a:t>P / (TP + FN)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 Bold"/>
              </a:rPr>
              <a:t>F1 SCORE: </a:t>
            </a:r>
            <a:r>
              <a:rPr lang="en-US" sz="2400">
                <a:solidFill>
                  <a:srgbClr val="000000"/>
                </a:solidFill>
                <a:latin typeface="Times New Roman"/>
              </a:rPr>
              <a:t>2 * (RECALL * PRECISION) / (RECALL + PRECISION)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 Bold"/>
              </a:rPr>
              <a:t>SPECIFICITY:</a:t>
            </a:r>
            <a:r>
              <a:rPr lang="en-US" sz="2400">
                <a:solidFill>
                  <a:srgbClr val="000000"/>
                </a:solidFill>
                <a:latin typeface="Times New Roman"/>
              </a:rPr>
              <a:t> TN / (TN + FP)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MODEL COMPARISON (TABLE 3):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>
                <a:solidFill>
                  <a:srgbClr val="000000"/>
                </a:solidFill>
                <a:latin typeface="Times New Roman Bold"/>
              </a:rPr>
              <a:t>VM MODEL: </a:t>
            </a:r>
            <a:r>
              <a:rPr lang="en-US" sz="2400">
                <a:solidFill>
                  <a:srgbClr val="000000"/>
                </a:solidFill>
                <a:latin typeface="Times New Roman"/>
              </a:rPr>
              <a:t>SUPERIOR PERFORMANCE ACROSS ALL METRICS.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553278" y="3416849"/>
            <a:ext cx="4130289" cy="4114800"/>
          </a:xfrm>
          <a:custGeom>
            <a:avLst/>
            <a:gdLst/>
            <a:ahLst/>
            <a:cxnLst/>
            <a:rect r="r" b="b" t="t" l="l"/>
            <a:pathLst>
              <a:path h="4114800" w="4130289">
                <a:moveTo>
                  <a:pt x="0" y="0"/>
                </a:moveTo>
                <a:lnTo>
                  <a:pt x="4130289" y="0"/>
                </a:lnTo>
                <a:lnTo>
                  <a:pt x="4130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749608" y="469201"/>
            <a:ext cx="8538392" cy="1588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2"/>
              </a:lnSpc>
              <a:spcBef>
                <a:spcPct val="0"/>
              </a:spcBef>
            </a:pPr>
            <a:r>
              <a:rPr lang="en-US" sz="4601">
                <a:solidFill>
                  <a:srgbClr val="000000"/>
                </a:solidFill>
                <a:latin typeface="Gotu Bold"/>
              </a:rPr>
              <a:t>EVALUATION METRICS AND MODEL COMPARISON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204284"/>
            <a:ext cx="6460058" cy="5878433"/>
          </a:xfrm>
          <a:custGeom>
            <a:avLst/>
            <a:gdLst/>
            <a:ahLst/>
            <a:cxnLst/>
            <a:rect r="r" b="b" t="t" l="l"/>
            <a:pathLst>
              <a:path h="5878433" w="6460058">
                <a:moveTo>
                  <a:pt x="0" y="0"/>
                </a:moveTo>
                <a:lnTo>
                  <a:pt x="6460058" y="0"/>
                </a:lnTo>
                <a:lnTo>
                  <a:pt x="6460058" y="5878432"/>
                </a:lnTo>
                <a:lnTo>
                  <a:pt x="0" y="5878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39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31512" y="3851911"/>
            <a:ext cx="9932993" cy="1710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 Bold"/>
              </a:rPr>
              <a:t>ROC CURVE AND AUC :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SIMILAR ROC CURVES AND AUC VALUES FOR ALL MODELS.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SVM: SELECTED AS THE BEST MODEL DUE TO SUPERIOR PERFORMANCE ACROSS METRICS.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F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07065" y="-47625"/>
            <a:ext cx="11282155" cy="981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</a:p>
          <a:p>
            <a:pPr>
              <a:lnSpc>
                <a:spcPts val="3360"/>
              </a:lnSpc>
              <a:spcBef>
                <a:spcPct val="0"/>
              </a:spcBef>
            </a:pP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 Bold"/>
              </a:rPr>
              <a:t>MODEL VALIDATION THROUGH SIMULATED DATA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 Bold"/>
              </a:rPr>
              <a:t>COUNTY SELECTION: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MIAMI-DADE AND DUVAL COUNTY: TWO LARGEST COUNTIES IN FLORIDA CHOSEN FOR VALIDATION.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SIMULATION PROCESS: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Times New Roman Bold"/>
              </a:rPr>
              <a:t>FEATURES: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 Bold"/>
              </a:rPr>
              <a:t> </a:t>
            </a:r>
            <a:r>
              <a:rPr lang="en-US" sz="2400">
                <a:solidFill>
                  <a:srgbClr val="000000"/>
                </a:solidFill>
                <a:latin typeface="Times New Roman"/>
              </a:rPr>
              <a:t>SIMULATED INCOME, AGE, AND DISASTER EXPERIENCE FOR RESIDENTS.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BERNOULLI DISTRIBUTION: DISASTER EXPERIENCE ASSUMED TO FOLLOW A BERNOULLI DISTRIBUTION WITH P = 0.75.</a:t>
            </a:r>
          </a:p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Times New Roman Bold"/>
              </a:rPr>
              <a:t>DATA GENERATION: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MIAMI-DADE COUNTY: 43,000 RESIDENTS SIMULATED, SPLIT INTO 1000 DATA SETS.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DUVAL COUNTY: 18,000 RESIDENTS SIMULATED, ALSO SPLIT INTO 1000 DATA SETS.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</a:p>
          <a:p>
            <a:pPr>
              <a:lnSpc>
                <a:spcPts val="3360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6084399" cy="11012863"/>
            <a:chOff x="0" y="0"/>
            <a:chExt cx="1602475" cy="29005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02475" cy="2900507"/>
            </a:xfrm>
            <a:custGeom>
              <a:avLst/>
              <a:gdLst/>
              <a:ahLst/>
              <a:cxnLst/>
              <a:rect r="r" b="b" t="t" l="l"/>
              <a:pathLst>
                <a:path h="2900507" w="1602475">
                  <a:moveTo>
                    <a:pt x="0" y="0"/>
                  </a:moveTo>
                  <a:lnTo>
                    <a:pt x="1602475" y="0"/>
                  </a:lnTo>
                  <a:lnTo>
                    <a:pt x="1602475" y="2900507"/>
                  </a:lnTo>
                  <a:lnTo>
                    <a:pt x="0" y="2900507"/>
                  </a:lnTo>
                  <a:close/>
                </a:path>
              </a:pathLst>
            </a:custGeom>
            <a:solidFill>
              <a:srgbClr val="E6E1D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602475" cy="2957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53901" y="3187277"/>
            <a:ext cx="4976598" cy="2646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Gotu"/>
              </a:rPr>
              <a:t>PREPAREDNESS PREDICTION FOR MIAMI-DADE AND DUVAL COUNTY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7175" y="1325873"/>
            <a:ext cx="17002125" cy="506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5" indent="-259082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PREDICTION AND VALIDATION:</a:t>
            </a:r>
          </a:p>
          <a:p>
            <a:pPr marL="1036330" indent="-345443" lvl="2">
              <a:lnSpc>
                <a:spcPts val="3360"/>
              </a:lnSpc>
              <a:spcBef>
                <a:spcPct val="0"/>
              </a:spcBef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PREDICTION: PERCENTAGE OF RESIDENTS PREPARED FOR DISASTERS PREDICTED USING 1000 SIMULATED DATA SETS.</a:t>
            </a:r>
          </a:p>
          <a:p>
            <a:pPr marL="1036330" indent="-345443" lvl="2">
              <a:lnSpc>
                <a:spcPts val="3360"/>
              </a:lnSpc>
              <a:spcBef>
                <a:spcPct val="0"/>
              </a:spcBef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COMPARISON: PREDICTED PERCENTAGES PLOTTED IN HISTOGRAMS.</a:t>
            </a:r>
          </a:p>
          <a:p>
            <a:pPr marL="1036330" indent="-345443" lvl="2">
              <a:lnSpc>
                <a:spcPts val="3360"/>
              </a:lnSpc>
              <a:spcBef>
                <a:spcPct val="0"/>
              </a:spcBef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CONFIDENCE INTERVAL: 95% CONFIDENCE INTERVAL REPRESENTED BY INTERVAL BETWEEN RED DASHED LINES.</a:t>
            </a:r>
          </a:p>
          <a:p>
            <a:pPr marL="518165" indent="-259082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RESULT INTERPRETATION:</a:t>
            </a:r>
          </a:p>
          <a:p>
            <a:pPr marL="1036330" indent="-345443" lvl="2">
              <a:lnSpc>
                <a:spcPts val="3360"/>
              </a:lnSpc>
              <a:spcBef>
                <a:spcPct val="0"/>
              </a:spcBef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VALIDATION: PREDICTED PERCENTAGES ENCOMPASS THE ACTUAL PREPAREDNESS PERCENTAGE FROM NHS 2018 DATA.</a:t>
            </a:r>
          </a:p>
          <a:p>
            <a:pPr marL="1036330" indent="-345443" lvl="2">
              <a:lnSpc>
                <a:spcPts val="3360"/>
              </a:lnSpc>
              <a:spcBef>
                <a:spcPct val="0"/>
              </a:spcBef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PREDICTION UNCERTAINTY: DEMONSTRATED THE NECESSITY OF SIMULATIONS FOR RELIABLE DISASTER PREPAREDNESS UNDERSTANDING.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840103" y="6168761"/>
            <a:ext cx="10607794" cy="3798985"/>
          </a:xfrm>
          <a:custGeom>
            <a:avLst/>
            <a:gdLst/>
            <a:ahLst/>
            <a:cxnLst/>
            <a:rect r="r" b="b" t="t" l="l"/>
            <a:pathLst>
              <a:path h="3798985" w="10607794">
                <a:moveTo>
                  <a:pt x="0" y="0"/>
                </a:moveTo>
                <a:lnTo>
                  <a:pt x="10607794" y="0"/>
                </a:lnTo>
                <a:lnTo>
                  <a:pt x="10607794" y="3798985"/>
                </a:lnTo>
                <a:lnTo>
                  <a:pt x="0" y="3798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580549" y="415290"/>
            <a:ext cx="9724549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Gotu"/>
              </a:rPr>
              <a:t>PREDICTION AND VALIDATION: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F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4720" y="2181622"/>
            <a:ext cx="9258362" cy="673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 Bold"/>
              </a:rPr>
              <a:t>RESEARCH INNOVATION: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"/>
              </a:rPr>
              <a:t>PROPOSED APPROACH: MACHINE-LEARNING AND SIMULATION-BASED METHOD FOR DISASTER PREPAREDNESS PREDICTION.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"/>
              </a:rPr>
              <a:t>DATA SOURCES: UTILIZED FEMA NHS DATA AND LOCAL DEMOGRAPHIC FEATURES FOR ACCURATE PREDICTIONS.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"/>
              </a:rPr>
              <a:t>CASE STUDY VALIDATION: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"/>
              </a:rPr>
              <a:t>MIAMI-DADE AND DUVAL COUNTY, FL: SUCCESSFUL PREDICTION OF DISASTER PREPAREDNESS ATTITUDES.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"/>
              </a:rPr>
              <a:t>ACCURACY AND RELIABILITY: DEMONSTRATED THE MODEL'S ACCURACY AND RELIABILITY IN REAL-WORLD SCENARIOS.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 Bold"/>
              </a:rPr>
              <a:t>ACADEMIC CONTRIBUTION: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"/>
              </a:rPr>
              <a:t>METHODOLOGICAL ADVANCEMENT: DEVELOPED INNOVATIVE FRAMEWORK OVERCOMING SURVEY RESEARCH LIMITATIONS.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"/>
              </a:rPr>
              <a:t>ACADEMIC IMPACT: CONTRIBUTES TO DISASTER PREPAREDNESS PREDICTION METHODOLOGIES, FILLING RESEARCH GAPS.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9613081" y="2181622"/>
            <a:ext cx="8391138" cy="602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 Bold"/>
              </a:rPr>
              <a:t>PRACTICAL IMPLICATIONS: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 Bold"/>
              </a:rPr>
              <a:t>DECISION SUPPORT: 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"/>
              </a:rPr>
              <a:t>ASSISTS HUMANITARIAN RELIEF ORGANIZATIONS IN ESTIMATING COMMUNITY VULNERABILITY AND PREPAREDNESS.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 Bold"/>
              </a:rPr>
              <a:t>IMPROVED RESOURCE ALLOCATION:</a:t>
            </a:r>
            <a:r>
              <a:rPr lang="en-US" sz="2000">
                <a:solidFill>
                  <a:srgbClr val="000000"/>
                </a:solidFill>
                <a:latin typeface="Times New Roman"/>
              </a:rPr>
              <a:t> ENABLES BETTER ALLOCATION OF RESOURCES FOR EFFECTIVE DISASTER RESPONSE.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 Bold"/>
              </a:rPr>
              <a:t>FUTURE RESEARCH: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 Bold"/>
              </a:rPr>
              <a:t>DATA ENRICHMENT: 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"/>
              </a:rPr>
              <a:t>INVESTIGATE ADVANCED DATA ENRICHMENT TECHNIQUES FOR HEIGHTENED PREDICTION ACCURACY.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 Bold"/>
              </a:rPr>
              <a:t>BROADER APPLICATIONS: 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"/>
              </a:rPr>
              <a:t>EXPLORE DIVERSE DISASTER SCENARIOS AND GEOGRAPHICAL REGIONS FOR COMPREHENSIVE APPLICABILITY.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1667215" y="536257"/>
            <a:ext cx="9144000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000000"/>
                </a:solidFill>
                <a:latin typeface="Gotu Bold"/>
              </a:rPr>
              <a:t> CONCLUSION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629593"/>
            <a:ext cx="7057876" cy="7373626"/>
            <a:chOff x="0" y="0"/>
            <a:chExt cx="9410502" cy="983150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8054" t="0" r="18054" b="0"/>
            <a:stretch>
              <a:fillRect/>
            </a:stretch>
          </p:blipFill>
          <p:spPr>
            <a:xfrm flipH="false" flipV="false">
              <a:off x="0" y="0"/>
              <a:ext cx="9410502" cy="9831501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248309" y="660201"/>
            <a:ext cx="10679116" cy="117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800">
                <a:solidFill>
                  <a:srgbClr val="000000"/>
                </a:solidFill>
                <a:latin typeface="Gotu Bold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06185" y="988700"/>
            <a:ext cx="10622765" cy="415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1548" indent="-315774" lvl="1">
              <a:lnSpc>
                <a:spcPts val="4095"/>
              </a:lnSpc>
              <a:buFont typeface="Arial"/>
              <a:buChar char="•"/>
            </a:pPr>
            <a:r>
              <a:rPr lang="en-US" sz="2925">
                <a:solidFill>
                  <a:srgbClr val="000000"/>
                </a:solidFill>
                <a:latin typeface="Times New Roman"/>
              </a:rPr>
              <a:t>Introduction to the significance of disaster preparedness in community resilience.</a:t>
            </a:r>
          </a:p>
          <a:p>
            <a:pPr marL="631548" indent="-315774" lvl="1">
              <a:lnSpc>
                <a:spcPts val="4095"/>
              </a:lnSpc>
              <a:buFont typeface="Arial"/>
              <a:buChar char="•"/>
            </a:pPr>
            <a:r>
              <a:rPr lang="en-US" sz="2925">
                <a:solidFill>
                  <a:srgbClr val="000000"/>
                </a:solidFill>
                <a:latin typeface="Times New Roman"/>
              </a:rPr>
              <a:t>Importance of understanding residents' preparedness levels for efficient and equitable relief operations.</a:t>
            </a:r>
          </a:p>
          <a:p>
            <a:pPr marL="631548" indent="-315774" lvl="1">
              <a:lnSpc>
                <a:spcPts val="4095"/>
              </a:lnSpc>
              <a:buFont typeface="Arial"/>
              <a:buChar char="•"/>
            </a:pPr>
            <a:r>
              <a:rPr lang="en-US" sz="2925">
                <a:solidFill>
                  <a:srgbClr val="000000"/>
                </a:solidFill>
                <a:latin typeface="Times New Roman"/>
              </a:rPr>
              <a:t>Overview of the research objective: Developing a machine learning and simulation-based approach for disaster preparedness prediction.</a:t>
            </a:r>
          </a:p>
          <a:p>
            <a:pPr>
              <a:lnSpc>
                <a:spcPts val="409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306185" y="4890304"/>
            <a:ext cx="11340866" cy="5396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79"/>
              </a:lnSpc>
              <a:spcBef>
                <a:spcPct val="0"/>
              </a:spcBef>
            </a:pPr>
            <a:r>
              <a:rPr lang="en-US" sz="3556">
                <a:solidFill>
                  <a:srgbClr val="000000"/>
                </a:solidFill>
                <a:latin typeface="Gotu"/>
              </a:rPr>
              <a:t> R</a:t>
            </a:r>
            <a:r>
              <a:rPr lang="en-US" sz="3556">
                <a:solidFill>
                  <a:srgbClr val="000000"/>
                </a:solidFill>
                <a:latin typeface="Gotu"/>
              </a:rPr>
              <a:t>esearch Methodology</a:t>
            </a:r>
          </a:p>
          <a:p>
            <a:pPr>
              <a:lnSpc>
                <a:spcPts val="3299"/>
              </a:lnSpc>
              <a:spcBef>
                <a:spcPct val="0"/>
              </a:spcBef>
            </a:pPr>
          </a:p>
          <a:p>
            <a:pPr marL="595167" indent="-297583" lvl="1">
              <a:lnSpc>
                <a:spcPts val="3859"/>
              </a:lnSpc>
              <a:buFont typeface="Arial"/>
              <a:buChar char="•"/>
            </a:pPr>
            <a:r>
              <a:rPr lang="en-US" sz="2756">
                <a:solidFill>
                  <a:srgbClr val="000000"/>
                </a:solidFill>
                <a:latin typeface="Times New Roman"/>
              </a:rPr>
              <a:t>Explanation of the four-step approach:</a:t>
            </a:r>
          </a:p>
          <a:p>
            <a:pPr marL="595167" indent="-297583" lvl="1">
              <a:lnSpc>
                <a:spcPts val="3859"/>
              </a:lnSpc>
              <a:buFont typeface="Arial"/>
              <a:buChar char="•"/>
            </a:pPr>
            <a:r>
              <a:rPr lang="en-US" sz="2756">
                <a:solidFill>
                  <a:srgbClr val="000000"/>
                </a:solidFill>
                <a:latin typeface="Times New Roman"/>
              </a:rPr>
              <a:t>Data Collection and Integration: Utilizing FEMA National Household Survey data, US census data, and county-level disaster declaration data.</a:t>
            </a:r>
          </a:p>
          <a:p>
            <a:pPr marL="595167" indent="-297583" lvl="1">
              <a:lnSpc>
                <a:spcPts val="3859"/>
              </a:lnSpc>
              <a:buFont typeface="Arial"/>
              <a:buChar char="•"/>
            </a:pPr>
            <a:r>
              <a:rPr lang="en-US" sz="2756">
                <a:solidFill>
                  <a:srgbClr val="000000"/>
                </a:solidFill>
                <a:latin typeface="Times New Roman"/>
              </a:rPr>
              <a:t>Model Training: Training multiple classification models and selecting the best-performing one.</a:t>
            </a:r>
          </a:p>
          <a:p>
            <a:pPr marL="595167" indent="-297583" lvl="1">
              <a:lnSpc>
                <a:spcPts val="3859"/>
              </a:lnSpc>
              <a:buFont typeface="Arial"/>
              <a:buChar char="•"/>
            </a:pPr>
            <a:r>
              <a:rPr lang="en-US" sz="2756">
                <a:solidFill>
                  <a:srgbClr val="000000"/>
                </a:solidFill>
                <a:latin typeface="Times New Roman"/>
              </a:rPr>
              <a:t>Simulation: Simulating resident demographic features at the county level.</a:t>
            </a:r>
          </a:p>
          <a:p>
            <a:pPr marL="595167" indent="-297583" lvl="1">
              <a:lnSpc>
                <a:spcPts val="3859"/>
              </a:lnSpc>
              <a:buFont typeface="Arial"/>
              <a:buChar char="•"/>
            </a:pPr>
            <a:r>
              <a:rPr lang="en-US" sz="2756">
                <a:solidFill>
                  <a:srgbClr val="000000"/>
                </a:solidFill>
                <a:latin typeface="Times New Roman"/>
              </a:rPr>
              <a:t>Prediction: Predicting disaster preparedness status using simulated data for a selected county.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2481" y="5397532"/>
            <a:ext cx="16230600" cy="4889468"/>
          </a:xfrm>
          <a:custGeom>
            <a:avLst/>
            <a:gdLst/>
            <a:ahLst/>
            <a:cxnLst/>
            <a:rect r="r" b="b" t="t" l="l"/>
            <a:pathLst>
              <a:path h="4889468" w="16230600">
                <a:moveTo>
                  <a:pt x="0" y="0"/>
                </a:moveTo>
                <a:lnTo>
                  <a:pt x="16230600" y="0"/>
                </a:lnTo>
                <a:lnTo>
                  <a:pt x="16230600" y="4889468"/>
                </a:lnTo>
                <a:lnTo>
                  <a:pt x="0" y="4889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3781" y="952500"/>
            <a:ext cx="17720438" cy="2712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Public Sans Bold"/>
              </a:rPr>
              <a:t>WE CANNOT STOP NATURAL DISASTERS BUT WE CAN ARM OURSELVES WITH KNOWLEDGE: SO MANY LIVES WOULDN'T HAVE TO BE LOST IF THERE WAS ENOUGH DISASTER PREPAREDNESS.</a:t>
            </a:r>
          </a:p>
          <a:p>
            <a:pPr algn="ctr">
              <a:lnSpc>
                <a:spcPts val="4340"/>
              </a:lnSpc>
              <a:spcBef>
                <a:spcPct val="0"/>
              </a:spcBef>
            </a:pPr>
          </a:p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Public Sans Bold"/>
              </a:rPr>
              <a:t>PETRA NEMCOVA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97683" y="0"/>
            <a:ext cx="6570274" cy="10287000"/>
          </a:xfrm>
          <a:custGeom>
            <a:avLst/>
            <a:gdLst/>
            <a:ahLst/>
            <a:cxnLst/>
            <a:rect r="r" b="b" t="t" l="l"/>
            <a:pathLst>
              <a:path h="10287000" w="6570274">
                <a:moveTo>
                  <a:pt x="0" y="0"/>
                </a:moveTo>
                <a:lnTo>
                  <a:pt x="6570274" y="0"/>
                </a:lnTo>
                <a:lnTo>
                  <a:pt x="65702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1371" t="0" r="-1697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3405" y="129947"/>
            <a:ext cx="12354278" cy="996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Gotu"/>
              </a:rPr>
              <a:t>DATA SOURCES</a:t>
            </a:r>
          </a:p>
          <a:p>
            <a:pPr>
              <a:lnSpc>
                <a:spcPts val="4339"/>
              </a:lnSpc>
            </a:pPr>
          </a:p>
          <a:p>
            <a:pPr marL="510425" indent="-255212" lvl="1">
              <a:lnSpc>
                <a:spcPts val="3309"/>
              </a:lnSpc>
              <a:buFont typeface="Arial"/>
              <a:buChar char="•"/>
            </a:pPr>
            <a:r>
              <a:rPr lang="en-US" sz="2364">
                <a:solidFill>
                  <a:srgbClr val="000000"/>
                </a:solidFill>
                <a:latin typeface="Times New Roman"/>
              </a:rPr>
              <a:t>DETAILS ABOUT THE DATA SOURCES USED, EMPHASIZING THE IMPORTANCE OF MULTISOURCE DATA FOR COMPREHENSIVE ANALYSIS.</a:t>
            </a:r>
          </a:p>
          <a:p>
            <a:pPr marL="510425" indent="-255212" lvl="1">
              <a:lnSpc>
                <a:spcPts val="3309"/>
              </a:lnSpc>
              <a:buFont typeface="Arial"/>
              <a:buChar char="•"/>
            </a:pPr>
            <a:r>
              <a:rPr lang="en-US" sz="2364">
                <a:solidFill>
                  <a:srgbClr val="000000"/>
                </a:solidFill>
                <a:latin typeface="Times New Roman"/>
              </a:rPr>
              <a:t>FEMA NATIONAL HOUSEHOLD SURVEY DATA</a:t>
            </a:r>
          </a:p>
          <a:p>
            <a:pPr marL="510425" indent="-255212" lvl="1">
              <a:lnSpc>
                <a:spcPts val="3309"/>
              </a:lnSpc>
              <a:buFont typeface="Arial"/>
              <a:buChar char="•"/>
            </a:pPr>
            <a:r>
              <a:rPr lang="en-US" sz="2364">
                <a:solidFill>
                  <a:srgbClr val="000000"/>
                </a:solidFill>
                <a:latin typeface="Times New Roman"/>
              </a:rPr>
              <a:t>US CENSUS DATA</a:t>
            </a:r>
          </a:p>
          <a:p>
            <a:pPr marL="510425" indent="-255212" lvl="1">
              <a:lnSpc>
                <a:spcPts val="3309"/>
              </a:lnSpc>
              <a:buFont typeface="Arial"/>
              <a:buChar char="•"/>
            </a:pPr>
            <a:r>
              <a:rPr lang="en-US" sz="2364">
                <a:solidFill>
                  <a:srgbClr val="000000"/>
                </a:solidFill>
                <a:latin typeface="Times New Roman"/>
              </a:rPr>
              <a:t>COUNTY-LEVEL DISASTER DECLARATION DATA</a:t>
            </a:r>
          </a:p>
          <a:p>
            <a:pPr>
              <a:lnSpc>
                <a:spcPts val="4149"/>
              </a:lnSpc>
              <a:spcBef>
                <a:spcPct val="0"/>
              </a:spcBef>
            </a:pPr>
            <a:r>
              <a:rPr lang="en-US" sz="2964">
                <a:solidFill>
                  <a:srgbClr val="000000"/>
                </a:solidFill>
                <a:latin typeface="Gotu"/>
              </a:rPr>
              <a:t> </a:t>
            </a:r>
          </a:p>
          <a:p>
            <a:pPr>
              <a:lnSpc>
                <a:spcPts val="4149"/>
              </a:lnSpc>
              <a:spcBef>
                <a:spcPct val="0"/>
              </a:spcBef>
            </a:pPr>
            <a:r>
              <a:rPr lang="en-US" sz="2964">
                <a:solidFill>
                  <a:srgbClr val="000000"/>
                </a:solidFill>
                <a:latin typeface="Gotu"/>
              </a:rPr>
              <a:t>MODEL TRAINING</a:t>
            </a:r>
          </a:p>
          <a:p>
            <a:pPr>
              <a:lnSpc>
                <a:spcPts val="3309"/>
              </a:lnSpc>
              <a:spcBef>
                <a:spcPct val="0"/>
              </a:spcBef>
            </a:pPr>
          </a:p>
          <a:p>
            <a:pPr marL="510425" indent="-255212" lvl="1">
              <a:lnSpc>
                <a:spcPts val="3309"/>
              </a:lnSpc>
              <a:buFont typeface="Arial"/>
              <a:buChar char="•"/>
            </a:pPr>
            <a:r>
              <a:rPr lang="en-US" sz="2364">
                <a:solidFill>
                  <a:srgbClr val="000000"/>
                </a:solidFill>
                <a:latin typeface="Times New Roman"/>
              </a:rPr>
              <a:t>OVERVIEW OF THE MACHINE LEARNING MODELS USED FOR CLASSIFICATION.</a:t>
            </a:r>
          </a:p>
          <a:p>
            <a:pPr marL="510425" indent="-255212" lvl="1">
              <a:lnSpc>
                <a:spcPts val="3309"/>
              </a:lnSpc>
              <a:buFont typeface="Arial"/>
              <a:buChar char="•"/>
            </a:pPr>
            <a:r>
              <a:rPr lang="en-US" sz="2364">
                <a:solidFill>
                  <a:srgbClr val="000000"/>
                </a:solidFill>
                <a:latin typeface="Times New Roman"/>
              </a:rPr>
              <a:t>HIGHLIGHTING THE SIGNIFICANCE OF MODEL SELECTION BASED ON PREDICTION PERFORMANCE.</a:t>
            </a:r>
          </a:p>
          <a:p>
            <a:pPr marL="510425" indent="-255212" lvl="1">
              <a:lnSpc>
                <a:spcPts val="3309"/>
              </a:lnSpc>
              <a:buFont typeface="Arial"/>
              <a:buChar char="•"/>
            </a:pPr>
            <a:r>
              <a:rPr lang="en-US" sz="2364">
                <a:solidFill>
                  <a:srgbClr val="000000"/>
                </a:solidFill>
                <a:latin typeface="Times New Roman"/>
              </a:rPr>
              <a:t>MENTION OF TECHNIQUES EMPLOYED FOR DATA PREPROCESSING AND FEATURE SELECTION.</a:t>
            </a:r>
          </a:p>
          <a:p>
            <a:pPr>
              <a:lnSpc>
                <a:spcPts val="3309"/>
              </a:lnSpc>
              <a:spcBef>
                <a:spcPct val="0"/>
              </a:spcBef>
            </a:pPr>
          </a:p>
          <a:p>
            <a:pPr>
              <a:lnSpc>
                <a:spcPts val="4429"/>
              </a:lnSpc>
              <a:spcBef>
                <a:spcPct val="0"/>
              </a:spcBef>
            </a:pPr>
            <a:r>
              <a:rPr lang="en-US" sz="3164">
                <a:solidFill>
                  <a:srgbClr val="000000"/>
                </a:solidFill>
                <a:latin typeface="Gotu"/>
              </a:rPr>
              <a:t> SIMULATION PROCESS</a:t>
            </a:r>
          </a:p>
          <a:p>
            <a:pPr>
              <a:lnSpc>
                <a:spcPts val="4429"/>
              </a:lnSpc>
            </a:pPr>
          </a:p>
          <a:p>
            <a:pPr marL="510425" indent="-255212" lvl="1">
              <a:lnSpc>
                <a:spcPts val="3309"/>
              </a:lnSpc>
              <a:buFont typeface="Arial"/>
              <a:buChar char="•"/>
            </a:pPr>
            <a:r>
              <a:rPr lang="en-US" sz="2364">
                <a:solidFill>
                  <a:srgbClr val="000000"/>
                </a:solidFill>
                <a:latin typeface="Times New Roman"/>
              </a:rPr>
              <a:t>EXPLANATION OF THE SIMULATION PROCESS AT THE COUNTY LEVEL.</a:t>
            </a:r>
          </a:p>
          <a:p>
            <a:pPr marL="510425" indent="-255212" lvl="1">
              <a:lnSpc>
                <a:spcPts val="3309"/>
              </a:lnSpc>
              <a:spcBef>
                <a:spcPct val="0"/>
              </a:spcBef>
              <a:buFont typeface="Arial"/>
              <a:buChar char="•"/>
            </a:pPr>
            <a:r>
              <a:rPr lang="en-US" sz="2364">
                <a:solidFill>
                  <a:srgbClr val="000000"/>
                </a:solidFill>
                <a:latin typeface="Times New Roman"/>
              </a:rPr>
              <a:t>DEMONSTRATING HOW DEMOGRAPHIC FEATURES ARE SIMULATED TO CREATE A REALISTIC REPRESENTATION OF THE COMMUNITY.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1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415691"/>
            <a:ext cx="13317352" cy="613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4"/>
              </a:lnSpc>
            </a:pPr>
            <a:r>
              <a:rPr lang="en-US" sz="4634">
                <a:solidFill>
                  <a:srgbClr val="000000"/>
                </a:solidFill>
                <a:latin typeface="Gotu Bold"/>
              </a:rPr>
              <a:t> Disaster Preparedness Prediction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305681" y="329966"/>
            <a:ext cx="7195155" cy="10287000"/>
            <a:chOff x="0" y="0"/>
            <a:chExt cx="9593540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5871" t="0" r="5871" b="0"/>
            <a:stretch>
              <a:fillRect/>
            </a:stretch>
          </p:blipFill>
          <p:spPr>
            <a:xfrm flipH="false" flipV="false">
              <a:off x="0" y="0"/>
              <a:ext cx="9593540" cy="13716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212836" y="904875"/>
            <a:ext cx="11092845" cy="895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8"/>
              </a:lnSpc>
            </a:pPr>
          </a:p>
          <a:p>
            <a:pPr marL="693803" indent="-346902" lvl="1">
              <a:lnSpc>
                <a:spcPts val="4498"/>
              </a:lnSpc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Times New Roman"/>
              </a:rPr>
              <a:t>Details about predicting disaster preparedness status using simulated data.</a:t>
            </a:r>
          </a:p>
          <a:p>
            <a:pPr marL="693803" indent="-346902" lvl="1">
              <a:lnSpc>
                <a:spcPts val="4498"/>
              </a:lnSpc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Times New Roman"/>
              </a:rPr>
              <a:t>Emphasizing the application of machine learning models to simulated demographic features.</a:t>
            </a:r>
          </a:p>
          <a:p>
            <a:pPr marL="693803" indent="-346902" lvl="1">
              <a:lnSpc>
                <a:spcPts val="4498"/>
              </a:lnSpc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Times New Roman"/>
              </a:rPr>
              <a:t>Discussing the reliability and accuracy of the predictions achieved through the proposed framework.</a:t>
            </a:r>
          </a:p>
          <a:p>
            <a:pPr>
              <a:lnSpc>
                <a:spcPts val="5041"/>
              </a:lnSpc>
            </a:pPr>
            <a:r>
              <a:rPr lang="en-US" sz="3601">
                <a:solidFill>
                  <a:srgbClr val="000000"/>
                </a:solidFill>
                <a:latin typeface="Gotu"/>
              </a:rPr>
              <a:t> </a:t>
            </a:r>
            <a:r>
              <a:rPr lang="en-US" sz="3601">
                <a:solidFill>
                  <a:srgbClr val="000000"/>
                </a:solidFill>
                <a:latin typeface="Gotu"/>
              </a:rPr>
              <a:t>Case Study</a:t>
            </a:r>
          </a:p>
          <a:p>
            <a:pPr>
              <a:lnSpc>
                <a:spcPts val="4363"/>
              </a:lnSpc>
            </a:pPr>
          </a:p>
          <a:p>
            <a:pPr marL="672879" indent="-336440" lvl="1">
              <a:lnSpc>
                <a:spcPts val="4363"/>
              </a:lnSpc>
              <a:buFont typeface="Arial"/>
              <a:buChar char="•"/>
            </a:pPr>
            <a:r>
              <a:rPr lang="en-US" sz="3116">
                <a:solidFill>
                  <a:srgbClr val="000000"/>
                </a:solidFill>
                <a:latin typeface="Times New Roman"/>
              </a:rPr>
              <a:t>Presentation of a real-world case study highlighting the practical application of the proposed approach.</a:t>
            </a:r>
          </a:p>
          <a:p>
            <a:pPr marL="672879" indent="-336440" lvl="1">
              <a:lnSpc>
                <a:spcPts val="4363"/>
              </a:lnSpc>
              <a:buFont typeface="Arial"/>
              <a:buChar char="•"/>
            </a:pPr>
            <a:r>
              <a:rPr lang="en-US" sz="3116">
                <a:solidFill>
                  <a:srgbClr val="000000"/>
                </a:solidFill>
                <a:latin typeface="Times New Roman"/>
              </a:rPr>
              <a:t>Discussing the specific county selected for the case study.</a:t>
            </a:r>
          </a:p>
          <a:p>
            <a:pPr marL="672879" indent="-336440" lvl="1">
              <a:lnSpc>
                <a:spcPts val="4363"/>
              </a:lnSpc>
              <a:buFont typeface="Arial"/>
              <a:buChar char="•"/>
            </a:pPr>
            <a:r>
              <a:rPr lang="en-US" sz="3116">
                <a:solidFill>
                  <a:srgbClr val="000000"/>
                </a:solidFill>
                <a:latin typeface="Times New Roman"/>
              </a:rPr>
              <a:t>Sharing insights and outcomes obtained from the case study to demonstrate the reliability and applicability of the framework.</a:t>
            </a:r>
          </a:p>
          <a:p>
            <a:pPr>
              <a:lnSpc>
                <a:spcPts val="368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13439" y="-372123"/>
            <a:ext cx="12406270" cy="11031247"/>
            <a:chOff x="0" y="0"/>
            <a:chExt cx="3267495" cy="29053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67495" cy="2905349"/>
            </a:xfrm>
            <a:custGeom>
              <a:avLst/>
              <a:gdLst/>
              <a:ahLst/>
              <a:cxnLst/>
              <a:rect r="r" b="b" t="t" l="l"/>
              <a:pathLst>
                <a:path h="2905349" w="3267495">
                  <a:moveTo>
                    <a:pt x="0" y="0"/>
                  </a:moveTo>
                  <a:lnTo>
                    <a:pt x="3267495" y="0"/>
                  </a:lnTo>
                  <a:lnTo>
                    <a:pt x="3267495" y="2905349"/>
                  </a:lnTo>
                  <a:lnTo>
                    <a:pt x="0" y="2905349"/>
                  </a:lnTo>
                  <a:close/>
                </a:path>
              </a:pathLst>
            </a:custGeom>
            <a:solidFill>
              <a:srgbClr val="E6E1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3267495" cy="3019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15864"/>
            <a:ext cx="6213439" cy="5729081"/>
            <a:chOff x="0" y="0"/>
            <a:chExt cx="8284585" cy="763877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1769" t="0" r="11769" b="0"/>
            <a:stretch>
              <a:fillRect/>
            </a:stretch>
          </p:blipFill>
          <p:spPr>
            <a:xfrm flipH="false" flipV="false">
              <a:off x="0" y="0"/>
              <a:ext cx="8284585" cy="7638775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16683567" y="8662689"/>
            <a:ext cx="575733" cy="575733"/>
          </a:xfrm>
          <a:custGeom>
            <a:avLst/>
            <a:gdLst/>
            <a:ahLst/>
            <a:cxnLst/>
            <a:rect r="r" b="b" t="t" l="l"/>
            <a:pathLst>
              <a:path h="575733" w="575733">
                <a:moveTo>
                  <a:pt x="0" y="0"/>
                </a:moveTo>
                <a:lnTo>
                  <a:pt x="575733" y="0"/>
                </a:lnTo>
                <a:lnTo>
                  <a:pt x="575733" y="575733"/>
                </a:lnTo>
                <a:lnTo>
                  <a:pt x="0" y="575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5854027" y="8662689"/>
            <a:ext cx="575733" cy="575733"/>
          </a:xfrm>
          <a:custGeom>
            <a:avLst/>
            <a:gdLst/>
            <a:ahLst/>
            <a:cxnLst/>
            <a:rect r="r" b="b" t="t" l="l"/>
            <a:pathLst>
              <a:path h="575733" w="575733">
                <a:moveTo>
                  <a:pt x="575733" y="575733"/>
                </a:moveTo>
                <a:lnTo>
                  <a:pt x="0" y="575733"/>
                </a:lnTo>
                <a:lnTo>
                  <a:pt x="0" y="0"/>
                </a:lnTo>
                <a:lnTo>
                  <a:pt x="575733" y="0"/>
                </a:lnTo>
                <a:lnTo>
                  <a:pt x="575733" y="57573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5665" y="7935277"/>
            <a:ext cx="9361612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0"/>
              </a:lnSpc>
            </a:pPr>
            <a:r>
              <a:rPr lang="en-US" sz="4400">
                <a:solidFill>
                  <a:srgbClr val="000000"/>
                </a:solidFill>
                <a:latin typeface="Gotu Bold"/>
              </a:rPr>
              <a:t>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04494" y="2366908"/>
            <a:ext cx="413408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709139" y="-114300"/>
            <a:ext cx="10262295" cy="945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</a:p>
          <a:p>
            <a:pPr>
              <a:lnSpc>
                <a:spcPts val="3919"/>
              </a:lnSpc>
              <a:spcBef>
                <a:spcPct val="0"/>
              </a:spcBef>
            </a:pP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 Bold"/>
              </a:rPr>
              <a:t>NATURAL DISASTERS IMPACT: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 HURRICANES, STORMS, AND EARTHQUAKES CAUSE SUBSTANTIAL ECONOMIC LOSSES AND HUMAN SUFFERING, DISRUPTING SOCIETAL FUNCTIONS AND CRITICAL INFRASTRUCTURE.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HURRICANE FLORENCE (2018): CAUSED $17.9 BILLION IN ECONOMIC DAMAGE AND 55 CASUALTIES, HIGHLIGHTING THE NEED FOR EFFICIENT DISASTER RESPONSE AND RECOVERY EFFORTS.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 Bold"/>
              </a:rPr>
              <a:t>DEFINITION OF DISASTER PREPAREDNESS: 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MEASURES TO PREDICT, PREVENT, MITIGATE, AND COPE WITH DISASTERS' CONSEQUENCES; CRUCIAL FOR REDUCING VULNERABILITY AND ENHANCING RESILIENCE AT INDIVIDUAL, HOUSEHOLD, AND COMMUNITY LEVELS.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7929" y="159180"/>
            <a:ext cx="17472143" cy="10127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5"/>
              </a:lnSpc>
              <a:spcBef>
                <a:spcPct val="0"/>
              </a:spcBef>
            </a:pPr>
            <a:r>
              <a:rPr lang="en-US" sz="2904">
                <a:solidFill>
                  <a:srgbClr val="000000"/>
                </a:solidFill>
                <a:latin typeface="Gotu"/>
              </a:rPr>
              <a:t>PROPOSED APPROACH</a:t>
            </a:r>
          </a:p>
          <a:p>
            <a:pPr>
              <a:lnSpc>
                <a:spcPts val="2981"/>
              </a:lnSpc>
              <a:spcBef>
                <a:spcPct val="0"/>
              </a:spcBef>
            </a:pPr>
          </a:p>
          <a:p>
            <a:pPr>
              <a:lnSpc>
                <a:spcPts val="2981"/>
              </a:lnSpc>
              <a:spcBef>
                <a:spcPct val="0"/>
              </a:spcBef>
            </a:pPr>
            <a:r>
              <a:rPr lang="en-US" sz="2129">
                <a:solidFill>
                  <a:srgbClr val="000000"/>
                </a:solidFill>
                <a:latin typeface="Times New Roman"/>
              </a:rPr>
              <a:t>INTEGRATION OF MULTI-SOURCE DATA:</a:t>
            </a:r>
          </a:p>
          <a:p>
            <a:pPr>
              <a:lnSpc>
                <a:spcPts val="2981"/>
              </a:lnSpc>
              <a:spcBef>
                <a:spcPct val="0"/>
              </a:spcBef>
            </a:pPr>
            <a:r>
              <a:rPr lang="en-US" sz="2129">
                <a:solidFill>
                  <a:srgbClr val="000000"/>
                </a:solidFill>
                <a:latin typeface="Times New Roman"/>
              </a:rPr>
              <a:t>COMPILATION OF DEMOGRAPHIC INFORMATION FROM FEMA NATIONAL HOUSEHOLD SURVEY, US CENSUS, AND COUNTY-LEVEL DISASTER DECLARATION DATA.</a:t>
            </a:r>
          </a:p>
          <a:p>
            <a:pPr>
              <a:lnSpc>
                <a:spcPts val="2981"/>
              </a:lnSpc>
              <a:spcBef>
                <a:spcPct val="0"/>
              </a:spcBef>
            </a:pPr>
            <a:r>
              <a:rPr lang="en-US" sz="2129">
                <a:solidFill>
                  <a:srgbClr val="000000"/>
                </a:solidFill>
                <a:latin typeface="Times New Roman"/>
              </a:rPr>
              <a:t>MACHINE LEARNING MODELS:</a:t>
            </a:r>
          </a:p>
          <a:p>
            <a:pPr>
              <a:lnSpc>
                <a:spcPts val="2981"/>
              </a:lnSpc>
              <a:spcBef>
                <a:spcPct val="0"/>
              </a:spcBef>
            </a:pPr>
            <a:r>
              <a:rPr lang="en-US" sz="2129">
                <a:solidFill>
                  <a:srgbClr val="000000"/>
                </a:solidFill>
                <a:latin typeface="Times New Roman"/>
              </a:rPr>
              <a:t>UTILIZATION OF LOGISTIC REGRESSION, SUPPORT VECTOR MACHINE (SVM), RANDOM FOREST, AND XGBOOST TO ANALYZE THE RELATIONSHIP BETWEEN DEMOGRAPHIC FACTORS AND DISASTER PREPAREDNESS.</a:t>
            </a:r>
          </a:p>
          <a:p>
            <a:pPr>
              <a:lnSpc>
                <a:spcPts val="3930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Gotu Bold"/>
              </a:rPr>
              <a:t>SIMULATION OF DEMOGRAPHIC FACTORS:</a:t>
            </a:r>
          </a:p>
          <a:p>
            <a:pPr>
              <a:lnSpc>
                <a:spcPts val="2981"/>
              </a:lnSpc>
              <a:spcBef>
                <a:spcPct val="0"/>
              </a:spcBef>
            </a:pPr>
          </a:p>
          <a:p>
            <a:pPr>
              <a:lnSpc>
                <a:spcPts val="2981"/>
              </a:lnSpc>
              <a:spcBef>
                <a:spcPct val="0"/>
              </a:spcBef>
            </a:pPr>
            <a:r>
              <a:rPr lang="en-US" sz="2129">
                <a:solidFill>
                  <a:srgbClr val="000000"/>
                </a:solidFill>
                <a:latin typeface="Times New Roman"/>
              </a:rPr>
              <a:t>USE OF US CENSUS DATA AND GOVERNMENTAL DISASTER DECLARATION DATA FOR SIMULATING AFFECTED RESIDENTS' DEMOGRAPHIC FEATURES.</a:t>
            </a:r>
          </a:p>
          <a:p>
            <a:pPr>
              <a:lnSpc>
                <a:spcPts val="3794"/>
              </a:lnSpc>
              <a:spcBef>
                <a:spcPct val="0"/>
              </a:spcBef>
            </a:pPr>
            <a:r>
              <a:rPr lang="en-US" sz="2710">
                <a:solidFill>
                  <a:srgbClr val="000000"/>
                </a:solidFill>
                <a:latin typeface="Gotu"/>
              </a:rPr>
              <a:t>OUT-OF-SAMPLE MODEL EVALUATION:</a:t>
            </a:r>
          </a:p>
          <a:p>
            <a:pPr>
              <a:lnSpc>
                <a:spcPts val="2981"/>
              </a:lnSpc>
              <a:spcBef>
                <a:spcPct val="0"/>
              </a:spcBef>
            </a:pPr>
          </a:p>
          <a:p>
            <a:pPr>
              <a:lnSpc>
                <a:spcPts val="2981"/>
              </a:lnSpc>
              <a:spcBef>
                <a:spcPct val="0"/>
              </a:spcBef>
            </a:pPr>
            <a:r>
              <a:rPr lang="en-US" sz="2129">
                <a:solidFill>
                  <a:srgbClr val="000000"/>
                </a:solidFill>
                <a:latin typeface="Times New Roman"/>
              </a:rPr>
              <a:t>ASSESSMENT OF PREDICTION MODEL PERFORMANCE USING SIMULATED DATA TO ENSURE RELIABILITY AND ACCURACY.</a:t>
            </a:r>
          </a:p>
          <a:p>
            <a:pPr>
              <a:lnSpc>
                <a:spcPts val="2981"/>
              </a:lnSpc>
              <a:spcBef>
                <a:spcPct val="0"/>
              </a:spcBef>
            </a:pPr>
          </a:p>
          <a:p>
            <a:pPr>
              <a:lnSpc>
                <a:spcPts val="3794"/>
              </a:lnSpc>
              <a:spcBef>
                <a:spcPct val="0"/>
              </a:spcBef>
            </a:pPr>
            <a:r>
              <a:rPr lang="en-US" sz="2710">
                <a:solidFill>
                  <a:srgbClr val="000000"/>
                </a:solidFill>
                <a:latin typeface="Gotu"/>
              </a:rPr>
              <a:t> RESEARCH CONTRIBUTIONS</a:t>
            </a:r>
          </a:p>
          <a:p>
            <a:pPr>
              <a:lnSpc>
                <a:spcPts val="2981"/>
              </a:lnSpc>
              <a:spcBef>
                <a:spcPct val="0"/>
              </a:spcBef>
            </a:pPr>
          </a:p>
          <a:p>
            <a:pPr marL="459807" indent="-229904" lvl="1">
              <a:lnSpc>
                <a:spcPts val="2981"/>
              </a:lnSpc>
              <a:spcBef>
                <a:spcPct val="0"/>
              </a:spcBef>
              <a:buFont typeface="Arial"/>
              <a:buChar char="•"/>
            </a:pPr>
            <a:r>
              <a:rPr lang="en-US" sz="2129">
                <a:solidFill>
                  <a:srgbClr val="000000"/>
                </a:solidFill>
                <a:latin typeface="Times New Roman"/>
              </a:rPr>
              <a:t>ENHANCED PREDICTION ACCURACY: INTEGRATION OF MULTI-SOURCE DATA IMPROVES THE EFFECTIVENESS OF DISASTER PREPAREDNESS PREDICTION MODELS.</a:t>
            </a:r>
          </a:p>
          <a:p>
            <a:pPr marL="459807" indent="-229904" lvl="1">
              <a:lnSpc>
                <a:spcPts val="2981"/>
              </a:lnSpc>
              <a:spcBef>
                <a:spcPct val="0"/>
              </a:spcBef>
              <a:buFont typeface="Arial"/>
              <a:buChar char="•"/>
            </a:pPr>
            <a:r>
              <a:rPr lang="en-US" sz="2129">
                <a:solidFill>
                  <a:srgbClr val="000000"/>
                </a:solidFill>
                <a:latin typeface="Times New Roman"/>
              </a:rPr>
              <a:t>FEASIBILITY AND APPLICABILITY: CASE STUDY DEMONSTRATES THE PRACTICALITY OF THE PROPOSED APPROACH IN REAL-WORLD SCENARIOS.</a:t>
            </a:r>
          </a:p>
          <a:p>
            <a:pPr marL="459807" indent="-229904" lvl="1">
              <a:lnSpc>
                <a:spcPts val="2981"/>
              </a:lnSpc>
              <a:spcBef>
                <a:spcPct val="0"/>
              </a:spcBef>
              <a:buFont typeface="Arial"/>
              <a:buChar char="•"/>
            </a:pPr>
            <a:r>
              <a:rPr lang="en-US" sz="2129">
                <a:solidFill>
                  <a:srgbClr val="000000"/>
                </a:solidFill>
                <a:latin typeface="Times New Roman"/>
              </a:rPr>
              <a:t>EFFICIENT RESOURCE ALLOCATION: ENABLES AGENCIES TO ALLOCATE RESOURCES EFFECTIVELY BY UNDERSTANDING VULNERABLE COMMUNITIES' PREPAREDNESS LEVELS.</a:t>
            </a:r>
          </a:p>
          <a:p>
            <a:pPr>
              <a:lnSpc>
                <a:spcPts val="2981"/>
              </a:lnSpc>
              <a:spcBef>
                <a:spcPct val="0"/>
              </a:spcBef>
            </a:pPr>
          </a:p>
          <a:p>
            <a:pPr>
              <a:lnSpc>
                <a:spcPts val="298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4730" y="2586704"/>
            <a:ext cx="17294762" cy="6998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4"/>
              </a:lnSpc>
              <a:spcBef>
                <a:spcPct val="0"/>
              </a:spcBef>
            </a:pPr>
            <a:r>
              <a:rPr lang="en-US" sz="2353">
                <a:solidFill>
                  <a:srgbClr val="000000"/>
                </a:solidFill>
                <a:latin typeface="Times New Roman Bold"/>
              </a:rPr>
              <a:t>FRAMEWORK OVERVIEW: </a:t>
            </a:r>
            <a:r>
              <a:rPr lang="en-US" sz="2353">
                <a:solidFill>
                  <a:srgbClr val="000000"/>
                </a:solidFill>
                <a:latin typeface="Times New Roman"/>
              </a:rPr>
              <a:t>OVERVIEW OF THE FOUR MODULES: DATA SOURCE INTEGRATION, MODEL SELECTION, RESIDENT FEATURE SIMULATION, AND PREPAREDNESS PREDICTION.</a:t>
            </a:r>
          </a:p>
          <a:p>
            <a:pPr algn="just">
              <a:lnSpc>
                <a:spcPts val="3294"/>
              </a:lnSpc>
              <a:spcBef>
                <a:spcPct val="0"/>
              </a:spcBef>
            </a:pPr>
            <a:r>
              <a:rPr lang="en-US" sz="2353">
                <a:solidFill>
                  <a:srgbClr val="000000"/>
                </a:solidFill>
                <a:latin typeface="Times New Roman Bold"/>
              </a:rPr>
              <a:t>DATA SOURCES:</a:t>
            </a:r>
          </a:p>
          <a:p>
            <a:pPr algn="just" marL="508114" indent="-254057" lvl="1">
              <a:lnSpc>
                <a:spcPts val="3294"/>
              </a:lnSpc>
              <a:buFont typeface="Arial"/>
              <a:buChar char="•"/>
            </a:pPr>
            <a:r>
              <a:rPr lang="en-US" sz="2353">
                <a:solidFill>
                  <a:srgbClr val="000000"/>
                </a:solidFill>
                <a:latin typeface="Times New Roman"/>
              </a:rPr>
              <a:t>FEMA NATIONAL HOUSEHOLD SURVEY (NHS) DATA</a:t>
            </a:r>
          </a:p>
          <a:p>
            <a:pPr algn="just" marL="508114" indent="-254057" lvl="1">
              <a:lnSpc>
                <a:spcPts val="3294"/>
              </a:lnSpc>
              <a:buFont typeface="Arial"/>
              <a:buChar char="•"/>
            </a:pPr>
            <a:r>
              <a:rPr lang="en-US" sz="2353">
                <a:solidFill>
                  <a:srgbClr val="000000"/>
                </a:solidFill>
                <a:latin typeface="Times New Roman"/>
              </a:rPr>
              <a:t>US CENSUS DATA</a:t>
            </a:r>
          </a:p>
          <a:p>
            <a:pPr algn="just" marL="508114" indent="-254057" lvl="1">
              <a:lnSpc>
                <a:spcPts val="3294"/>
              </a:lnSpc>
              <a:buFont typeface="Arial"/>
              <a:buChar char="•"/>
            </a:pPr>
            <a:r>
              <a:rPr lang="en-US" sz="2353">
                <a:solidFill>
                  <a:srgbClr val="000000"/>
                </a:solidFill>
                <a:latin typeface="Times New Roman"/>
              </a:rPr>
              <a:t>COUNTY-LEVEL DISASTER DECLARATION DATA</a:t>
            </a:r>
          </a:p>
          <a:p>
            <a:pPr algn="just">
              <a:lnSpc>
                <a:spcPts val="3294"/>
              </a:lnSpc>
              <a:spcBef>
                <a:spcPct val="0"/>
              </a:spcBef>
            </a:pPr>
            <a:r>
              <a:rPr lang="en-US" sz="2353">
                <a:solidFill>
                  <a:srgbClr val="000000"/>
                </a:solidFill>
                <a:latin typeface="Times New Roman Bold"/>
              </a:rPr>
              <a:t>MODULE 1: DATA SOURCE INTEGRATION:</a:t>
            </a:r>
          </a:p>
          <a:p>
            <a:pPr algn="just">
              <a:lnSpc>
                <a:spcPts val="3294"/>
              </a:lnSpc>
              <a:spcBef>
                <a:spcPct val="0"/>
              </a:spcBef>
            </a:pPr>
            <a:r>
              <a:rPr lang="en-US" sz="2353">
                <a:solidFill>
                  <a:srgbClr val="000000"/>
                </a:solidFill>
                <a:latin typeface="Times New Roman"/>
              </a:rPr>
              <a:t>MULTIPLE DATASETS ARE COLLECTED AND INTEGRATED, FORMING THE FOUNDATION FOR ANALYSIS.</a:t>
            </a:r>
          </a:p>
          <a:p>
            <a:pPr algn="just">
              <a:lnSpc>
                <a:spcPts val="3294"/>
              </a:lnSpc>
              <a:spcBef>
                <a:spcPct val="0"/>
              </a:spcBef>
            </a:pPr>
            <a:r>
              <a:rPr lang="en-US" sz="2353">
                <a:solidFill>
                  <a:srgbClr val="000000"/>
                </a:solidFill>
                <a:latin typeface="Times New Roman Bold"/>
              </a:rPr>
              <a:t>MODULE 2: MODEL SELECTION:</a:t>
            </a:r>
          </a:p>
          <a:p>
            <a:pPr algn="just">
              <a:lnSpc>
                <a:spcPts val="3294"/>
              </a:lnSpc>
              <a:spcBef>
                <a:spcPct val="0"/>
              </a:spcBef>
            </a:pPr>
            <a:r>
              <a:rPr lang="en-US" sz="2353">
                <a:solidFill>
                  <a:srgbClr val="000000"/>
                </a:solidFill>
                <a:latin typeface="Times New Roman"/>
              </a:rPr>
              <a:t>SELECTION OF MACHINE LEARNING MODELS THROUGH A TRAINING-VALIDATION PROCEDURE FOR OPTIMAL PERFORMANCE.</a:t>
            </a:r>
          </a:p>
          <a:p>
            <a:pPr algn="just">
              <a:lnSpc>
                <a:spcPts val="3294"/>
              </a:lnSpc>
              <a:spcBef>
                <a:spcPct val="0"/>
              </a:spcBef>
            </a:pPr>
            <a:r>
              <a:rPr lang="en-US" sz="2353">
                <a:solidFill>
                  <a:srgbClr val="000000"/>
                </a:solidFill>
                <a:latin typeface="Times New Roman Bold"/>
              </a:rPr>
              <a:t>MODULE 3: RESIDENT FEATURE SIMULATION:</a:t>
            </a:r>
          </a:p>
          <a:p>
            <a:pPr algn="just">
              <a:lnSpc>
                <a:spcPts val="3294"/>
              </a:lnSpc>
              <a:spcBef>
                <a:spcPct val="0"/>
              </a:spcBef>
            </a:pPr>
            <a:r>
              <a:rPr lang="en-US" sz="2353">
                <a:solidFill>
                  <a:srgbClr val="000000"/>
                </a:solidFill>
                <a:latin typeface="Times New Roman"/>
              </a:rPr>
              <a:t>SIMULATION OF THE AFFECTED COUNTY'S RESIDENT DEMOGRAPHIC FEATURES USING US CENSUS DATA.</a:t>
            </a:r>
          </a:p>
          <a:p>
            <a:pPr algn="just">
              <a:lnSpc>
                <a:spcPts val="3294"/>
              </a:lnSpc>
              <a:spcBef>
                <a:spcPct val="0"/>
              </a:spcBef>
            </a:pPr>
            <a:r>
              <a:rPr lang="en-US" sz="2353">
                <a:solidFill>
                  <a:srgbClr val="000000"/>
                </a:solidFill>
                <a:latin typeface="Times New Roman Bold"/>
              </a:rPr>
              <a:t>MODULE 4: PREPAREDNESS PREDICTION:</a:t>
            </a:r>
          </a:p>
          <a:p>
            <a:pPr algn="just">
              <a:lnSpc>
                <a:spcPts val="3294"/>
              </a:lnSpc>
              <a:spcBef>
                <a:spcPct val="0"/>
              </a:spcBef>
            </a:pPr>
            <a:r>
              <a:rPr lang="en-US" sz="2353">
                <a:solidFill>
                  <a:srgbClr val="000000"/>
                </a:solidFill>
                <a:latin typeface="Times New Roman"/>
              </a:rPr>
              <a:t>APPLICATION OF THE SELECTED CLASSIFICATION MODEL TO PREDICT RESIDENT PREPAREDNESS IN THE TARGET COUNTY.</a:t>
            </a:r>
          </a:p>
          <a:p>
            <a:pPr algn="just">
              <a:lnSpc>
                <a:spcPts val="3294"/>
              </a:lnSpc>
              <a:spcBef>
                <a:spcPct val="0"/>
              </a:spcBef>
            </a:pPr>
            <a:r>
              <a:rPr lang="en-US" sz="2353">
                <a:solidFill>
                  <a:srgbClr val="000000"/>
                </a:solidFill>
                <a:latin typeface="Times New Roman Bold"/>
              </a:rPr>
              <a:t>VISUALIZATION: </a:t>
            </a:r>
            <a:r>
              <a:rPr lang="en-US" sz="2353">
                <a:solidFill>
                  <a:srgbClr val="000000"/>
                </a:solidFill>
                <a:latin typeface="Times New Roman"/>
              </a:rPr>
              <a:t>DISPLAY OF FIGURE 1 SHOWCASING THE FRAMEWORK'S STRUCTURE AND FLOW.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284859" y="422409"/>
            <a:ext cx="11364633" cy="1816020"/>
          </a:xfrm>
          <a:custGeom>
            <a:avLst/>
            <a:gdLst/>
            <a:ahLst/>
            <a:cxnLst/>
            <a:rect r="r" b="b" t="t" l="l"/>
            <a:pathLst>
              <a:path h="1816020" w="11364633">
                <a:moveTo>
                  <a:pt x="0" y="0"/>
                </a:moveTo>
                <a:lnTo>
                  <a:pt x="11364633" y="0"/>
                </a:lnTo>
                <a:lnTo>
                  <a:pt x="11364633" y="1816020"/>
                </a:lnTo>
                <a:lnTo>
                  <a:pt x="0" y="181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01" r="0" b="-280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4730" y="847807"/>
            <a:ext cx="14787563" cy="92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01"/>
              </a:lnSpc>
            </a:pPr>
            <a:r>
              <a:rPr lang="en-US" sz="6901">
                <a:solidFill>
                  <a:srgbClr val="808080"/>
                </a:solidFill>
                <a:latin typeface="Gotu"/>
              </a:rPr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E6E1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8309" y="1863485"/>
            <a:ext cx="9144000" cy="8388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1"/>
              </a:lnSpc>
              <a:spcBef>
                <a:spcPct val="0"/>
              </a:spcBef>
            </a:pPr>
          </a:p>
          <a:p>
            <a:pPr>
              <a:lnSpc>
                <a:spcPts val="3191"/>
              </a:lnSpc>
              <a:spcBef>
                <a:spcPct val="0"/>
              </a:spcBef>
            </a:pPr>
            <a:r>
              <a:rPr lang="en-US" sz="2279">
                <a:solidFill>
                  <a:srgbClr val="000000"/>
                </a:solidFill>
                <a:latin typeface="Times New Roman Bold"/>
              </a:rPr>
              <a:t>FEMA NATIONAL HOUSEHOLD SURVEY (NHS) DATA:</a:t>
            </a:r>
          </a:p>
          <a:p>
            <a:pPr>
              <a:lnSpc>
                <a:spcPts val="3191"/>
              </a:lnSpc>
              <a:spcBef>
                <a:spcPct val="0"/>
              </a:spcBef>
            </a:pPr>
          </a:p>
          <a:p>
            <a:pPr marL="492204" indent="-246102" lvl="1">
              <a:lnSpc>
                <a:spcPts val="3191"/>
              </a:lnSpc>
              <a:buFont typeface="Arial"/>
              <a:buChar char="•"/>
            </a:pPr>
            <a:r>
              <a:rPr lang="en-US" sz="2279">
                <a:solidFill>
                  <a:srgbClr val="000000"/>
                </a:solidFill>
                <a:latin typeface="Times New Roman"/>
              </a:rPr>
              <a:t>UTILIZED 2017 AND 2018 NHS DATA FOR MODEL TRAINING AND VALIDATION.</a:t>
            </a:r>
          </a:p>
          <a:p>
            <a:pPr marL="492204" indent="-246102" lvl="1">
              <a:lnSpc>
                <a:spcPts val="3191"/>
              </a:lnSpc>
              <a:buFont typeface="Arial"/>
              <a:buChar char="•"/>
            </a:pPr>
            <a:r>
              <a:rPr lang="en-US" sz="2279">
                <a:solidFill>
                  <a:srgbClr val="000000"/>
                </a:solidFill>
                <a:latin typeface="Times New Roman"/>
              </a:rPr>
              <a:t>SURVEYED ATTITUDES, EXPERIENCES, AND DEMOGRAPHICS RELATED TO HAZARD PREPAREDNESS.</a:t>
            </a:r>
          </a:p>
          <a:p>
            <a:pPr marL="492204" indent="-246102" lvl="1">
              <a:lnSpc>
                <a:spcPts val="3191"/>
              </a:lnSpc>
              <a:buFont typeface="Arial"/>
              <a:buChar char="•"/>
            </a:pPr>
            <a:r>
              <a:rPr lang="en-US" sz="2279">
                <a:solidFill>
                  <a:srgbClr val="000000"/>
                </a:solidFill>
                <a:latin typeface="Times New Roman"/>
              </a:rPr>
              <a:t>CATEGORIZED RESPONSES INTO STAGES: PRE-CONTEMPLATION, CONTEMPLATION, PREPARATION, ACTION, AND MAINTENANCE.</a:t>
            </a:r>
          </a:p>
          <a:p>
            <a:pPr>
              <a:lnSpc>
                <a:spcPts val="3191"/>
              </a:lnSpc>
              <a:spcBef>
                <a:spcPct val="0"/>
              </a:spcBef>
            </a:pPr>
            <a:r>
              <a:rPr lang="en-US" sz="2279">
                <a:solidFill>
                  <a:srgbClr val="000000"/>
                </a:solidFill>
                <a:latin typeface="Times New Roman Bold"/>
              </a:rPr>
              <a:t>DISASTER DECLARATION DATA:</a:t>
            </a:r>
          </a:p>
          <a:p>
            <a:pPr>
              <a:lnSpc>
                <a:spcPts val="3191"/>
              </a:lnSpc>
              <a:spcBef>
                <a:spcPct val="0"/>
              </a:spcBef>
            </a:pPr>
          </a:p>
          <a:p>
            <a:pPr marL="492204" indent="-246102" lvl="1">
              <a:lnSpc>
                <a:spcPts val="3191"/>
              </a:lnSpc>
              <a:buFont typeface="Arial"/>
              <a:buChar char="•"/>
            </a:pPr>
            <a:r>
              <a:rPr lang="en-US" sz="2279">
                <a:solidFill>
                  <a:srgbClr val="000000"/>
                </a:solidFill>
                <a:latin typeface="Times New Roman"/>
              </a:rPr>
              <a:t>COLLECTED FROM FEMA'S DISASTER DECLARATIONS PAGE.</a:t>
            </a:r>
          </a:p>
          <a:p>
            <a:pPr marL="492204" indent="-246102" lvl="1">
              <a:lnSpc>
                <a:spcPts val="3191"/>
              </a:lnSpc>
              <a:buFont typeface="Arial"/>
              <a:buChar char="•"/>
            </a:pPr>
            <a:r>
              <a:rPr lang="en-US" sz="2279">
                <a:solidFill>
                  <a:srgbClr val="000000"/>
                </a:solidFill>
                <a:latin typeface="Times New Roman"/>
              </a:rPr>
              <a:t>INFORMATION ON REGIONS WHERE FEMA ASSISTANCE (PUBLIC OR INDIVIDUAL) IS PROVIDED POST-EMERGENCY DECLARATION.</a:t>
            </a:r>
          </a:p>
          <a:p>
            <a:pPr marL="492204" indent="-246102" lvl="1">
              <a:lnSpc>
                <a:spcPts val="3191"/>
              </a:lnSpc>
              <a:buFont typeface="Arial"/>
              <a:buChar char="•"/>
            </a:pPr>
            <a:r>
              <a:rPr lang="en-US" sz="2279">
                <a:solidFill>
                  <a:srgbClr val="000000"/>
                </a:solidFill>
                <a:latin typeface="Times New Roman"/>
              </a:rPr>
              <a:t>ILLUSTRATIVE EXAMPLE FROM HURRICANE IRMA'S IMPACT ON FLORIDA COUNTIES.</a:t>
            </a:r>
          </a:p>
          <a:p>
            <a:pPr>
              <a:lnSpc>
                <a:spcPts val="3191"/>
              </a:lnSpc>
            </a:pPr>
          </a:p>
          <a:p>
            <a:pPr>
              <a:lnSpc>
                <a:spcPts val="3191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9392309" y="2263703"/>
            <a:ext cx="8521606" cy="7578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 Bold"/>
              </a:rPr>
              <a:t>US CENSUS DATA (2018 AMERICAN COMMUNITY SURVEY):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PROVIDED COUNTY-WISE DATA ON INCOME, AGE, AND EDUCATION LEVEL.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ESSENTIAL DEMOGRAPHIC INFORMATION ENRICHING THE SURVEY DATA.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SOURCED FROM THE U.S. CENSUS BUREAU'S AMERICAN COMMUNITY SURVEY.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 Bold"/>
              </a:rPr>
              <a:t>INTEGRATION STRATEGY: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TRAINING SET (2017 NHS DATA): FOUNDATION FOR MACHINE LEARNING MODEL DEVELOPMENT.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 Bold"/>
              </a:rPr>
              <a:t>VALIDATION SET (2018 NHS DATA):</a:t>
            </a:r>
            <a:r>
              <a:rPr lang="en-US" sz="2400">
                <a:solidFill>
                  <a:srgbClr val="000000"/>
                </a:solidFill>
                <a:latin typeface="Times New Roman"/>
              </a:rPr>
              <a:t> USED TO FINE-TUNE AND SELECT MODELS.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"/>
              </a:rPr>
              <a:t>SIMULATED DATA: ENRICHED NHS SURVEY DATA BY MIMICKING LOCAL RESIDENT DEMOGRAPHIC FEATURES AND DISASTER EXPERIENCE USING US CENSUS AND DISASTER DECLARATION DATA.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0989" y="942975"/>
            <a:ext cx="7881243" cy="72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Gotu Bold"/>
              </a:rPr>
              <a:t> DATA SOURCE INTEGRATION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0281" y="1313414"/>
            <a:ext cx="7458999" cy="5766659"/>
          </a:xfrm>
          <a:custGeom>
            <a:avLst/>
            <a:gdLst/>
            <a:ahLst/>
            <a:cxnLst/>
            <a:rect r="r" b="b" t="t" l="l"/>
            <a:pathLst>
              <a:path h="5766659" w="7458999">
                <a:moveTo>
                  <a:pt x="0" y="0"/>
                </a:moveTo>
                <a:lnTo>
                  <a:pt x="7458999" y="0"/>
                </a:lnTo>
                <a:lnTo>
                  <a:pt x="7458999" y="5766659"/>
                </a:lnTo>
                <a:lnTo>
                  <a:pt x="0" y="5766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33" r="0" b="-12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26337" y="942975"/>
            <a:ext cx="10090584" cy="393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imes New Roman Bold"/>
              </a:rPr>
              <a:t>IMPORTANCE OF DEMOGRAPHIC INFORMATION:</a:t>
            </a:r>
          </a:p>
          <a:p>
            <a:pPr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imes New Roman"/>
              </a:rPr>
              <a:t>PRIOR STUDIES (KIM AND ZAKOUR 2017; DONNER AND LAVARIEGA-MONTFORTI 2018) EMPHASIZE THE SIGNIFICANT ASSOCIATION BETWEEN DEMOGRAPHIC FACTORS (E.G., INCOME, DISASTER EXPERIENCE) AND DISASTER PREPAREDNESS.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imes New Roman Bold"/>
              </a:rPr>
              <a:t>DATA FEATURES FOR CLASSIFICATION:</a:t>
            </a:r>
          </a:p>
          <a:p>
            <a:pPr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imes New Roman"/>
              </a:rPr>
              <a:t>UTILIZING NHS DATA WITH PREDICTORS:</a:t>
            </a:r>
          </a:p>
          <a:p>
            <a:pPr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imes New Roman"/>
              </a:rPr>
              <a:t>DISASTER EXPERIENCE.</a:t>
            </a:r>
          </a:p>
          <a:p>
            <a:pPr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imes New Roman"/>
              </a:rPr>
              <a:t>DEMOGRAPHIC FACTORS: AGE, INCOME, EDUCATION LEVEL, GENDER, ETHNICITY.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0281" y="7533640"/>
            <a:ext cx="7279412" cy="208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otu Bold"/>
              </a:rPr>
              <a:t>FIGURE 2: FLORIDA DISASTER DECLARATION: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otu Bold"/>
              </a:rPr>
              <a:t>VISUAL REPRESENTATION OF DISASTER DECLARATION ILLUSTRATING AFFECTED AREAS.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26337" y="5180331"/>
            <a:ext cx="10161663" cy="471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imes New Roman Bold"/>
              </a:rPr>
              <a:t>MACHINE LEARNING MODELS: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imes New Roman Bold"/>
              </a:rPr>
              <a:t>LOGISTIC REGRESSION: </a:t>
            </a:r>
            <a:r>
              <a:rPr lang="en-US" sz="2200">
                <a:solidFill>
                  <a:srgbClr val="000000"/>
                </a:solidFill>
                <a:latin typeface="Times New Roman"/>
              </a:rPr>
              <a:t>LINEAR MODEL FOR BINARY CLASSIFICATION.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imes New Roman Bold"/>
              </a:rPr>
              <a:t>SUPPORT VECTOR MACHINE (SVM): </a:t>
            </a:r>
            <a:r>
              <a:rPr lang="en-US" sz="2200">
                <a:solidFill>
                  <a:srgbClr val="000000"/>
                </a:solidFill>
                <a:latin typeface="Times New Roman"/>
              </a:rPr>
              <a:t>EFFECTIVE FOR COMPLEX DATA PATTERNS.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imes New Roman Bold"/>
              </a:rPr>
              <a:t>RANDOM FOREST: </a:t>
            </a:r>
            <a:r>
              <a:rPr lang="en-US" sz="2200">
                <a:solidFill>
                  <a:srgbClr val="000000"/>
                </a:solidFill>
                <a:latin typeface="Times New Roman"/>
              </a:rPr>
              <a:t>ENSEMBLE METHOD FOR ROBUST PREDICTIONS.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imes New Roman Bold"/>
              </a:rPr>
              <a:t>XGBOOST:</a:t>
            </a:r>
            <a:r>
              <a:rPr lang="en-US" sz="2200">
                <a:solidFill>
                  <a:srgbClr val="000000"/>
                </a:solidFill>
                <a:latin typeface="Times New Roman"/>
              </a:rPr>
              <a:t> GRADIENT BOOSTING ALGORITHM FOR ENHANCED ACCURACY.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imes New Roman Bold"/>
              </a:rPr>
              <a:t>MODEL SELECTION PROCESS: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w Roman Bold"/>
              </a:rPr>
              <a:t>TRAINING-VALIDATION PROCEDURE:</a:t>
            </a:r>
          </a:p>
          <a:p>
            <a:pPr marL="949972" indent="-316657" lvl="2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Times New Roman Bold"/>
              </a:rPr>
              <a:t> </a:t>
            </a:r>
            <a:r>
              <a:rPr lang="en-US" sz="2200">
                <a:solidFill>
                  <a:srgbClr val="000000"/>
                </a:solidFill>
                <a:latin typeface="Times New Roman"/>
              </a:rPr>
              <a:t>ITERATIVE PROCESS TO EVALUATE MODELS' PERFORMANCE.</a:t>
            </a:r>
          </a:p>
          <a:p>
            <a:pPr marL="949972" indent="-316657" lvl="2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Times New Roman"/>
              </a:rPr>
              <a:t>ELECTION BASED ON THE BEST PREDICTIVE ACCURACY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5487" y="270744"/>
            <a:ext cx="745420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otu"/>
              </a:rPr>
              <a:t>CLASSIFICATION MODEL SELECTION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DAFxyM2R5t0</dc:identifier>
  <dcterms:modified xsi:type="dcterms:W3CDTF">2011-08-01T06:04:30Z</dcterms:modified>
  <cp:revision>1</cp:revision>
  <dc:title>Light Green Professional Thesis Defense Presentation</dc:title>
</cp:coreProperties>
</file>